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358" r:id="rId4"/>
    <p:sldId id="274" r:id="rId5"/>
    <p:sldId id="296" r:id="rId6"/>
    <p:sldId id="278" r:id="rId7"/>
    <p:sldId id="361" r:id="rId8"/>
    <p:sldId id="400" r:id="rId9"/>
    <p:sldId id="364" r:id="rId10"/>
    <p:sldId id="365" r:id="rId11"/>
    <p:sldId id="366" r:id="rId12"/>
    <p:sldId id="416" r:id="rId13"/>
    <p:sldId id="367" r:id="rId14"/>
    <p:sldId id="399" r:id="rId15"/>
    <p:sldId id="398" r:id="rId16"/>
    <p:sldId id="396" r:id="rId17"/>
    <p:sldId id="368" r:id="rId18"/>
    <p:sldId id="369" r:id="rId19"/>
    <p:sldId id="411" r:id="rId20"/>
    <p:sldId id="405" r:id="rId21"/>
    <p:sldId id="407" r:id="rId22"/>
    <p:sldId id="408" r:id="rId23"/>
    <p:sldId id="373" r:id="rId24"/>
    <p:sldId id="393" r:id="rId25"/>
    <p:sldId id="374" r:id="rId26"/>
    <p:sldId id="392" r:id="rId27"/>
    <p:sldId id="409" r:id="rId28"/>
    <p:sldId id="394" r:id="rId29"/>
    <p:sldId id="406" r:id="rId30"/>
    <p:sldId id="418" r:id="rId31"/>
    <p:sldId id="378" r:id="rId32"/>
    <p:sldId id="410" r:id="rId33"/>
    <p:sldId id="379" r:id="rId34"/>
    <p:sldId id="412" r:id="rId35"/>
    <p:sldId id="395" r:id="rId36"/>
    <p:sldId id="401" r:id="rId37"/>
    <p:sldId id="380" r:id="rId38"/>
    <p:sldId id="391" r:id="rId39"/>
    <p:sldId id="376" r:id="rId40"/>
    <p:sldId id="402" r:id="rId41"/>
    <p:sldId id="413" r:id="rId42"/>
    <p:sldId id="403" r:id="rId43"/>
    <p:sldId id="404" r:id="rId44"/>
    <p:sldId id="414" r:id="rId45"/>
    <p:sldId id="415" r:id="rId46"/>
    <p:sldId id="383" r:id="rId47"/>
    <p:sldId id="384" r:id="rId48"/>
    <p:sldId id="385" r:id="rId49"/>
    <p:sldId id="417" r:id="rId5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076DB-5289-D80F-A08F-FDA7EF263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1BFC7B-5BC4-464B-7681-56840E1D0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B3584C-8406-0174-B4EE-ACD4FEB2D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86F9BE-DA7F-D440-5D2A-4D361ABA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6BBA59-2EF0-9F16-4BC4-BC9DCADF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8210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86BDB-AF48-E5B4-F051-CEA46B1B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4572668-91DA-C8CA-1B79-F28A2991FA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D6B1B0-7AC9-C862-BC09-A5AF0903F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7EEB9E-87A9-C4C1-ABC0-10909205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A5F83C-3AF7-5C5F-5547-3A60EED7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6473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B8D100A-9788-C9EC-EC4C-3936C98332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42F118-0074-050B-1600-57C359609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8BA3B2-3393-DBD8-4352-8B1B9C128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D19965-5F7C-2D70-A886-33096F52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C4262D-234D-8951-5A59-5143023A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24979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4" name="円/楕円 3"/>
          <p:cNvSpPr/>
          <p:nvPr userDrawn="1"/>
        </p:nvSpPr>
        <p:spPr>
          <a:xfrm>
            <a:off x="4693247" y="166141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5436378" y="1661411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6179508" y="1661411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6922638" y="1661411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2144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12" grpId="0" animBg="1"/>
      <p:bldP spid="13" grpId="0" animBg="1"/>
      <p:bldP spid="1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6369536" y="-3292475"/>
            <a:ext cx="2360944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5193303" y="3344665"/>
            <a:ext cx="2360329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4415471" y="1613249"/>
            <a:ext cx="3360000" cy="3360292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4295315" y="1493395"/>
            <a:ext cx="3600312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4175471" y="1373228"/>
            <a:ext cx="3840000" cy="3840333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4055471" y="1253218"/>
            <a:ext cx="4080000" cy="4080354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3935471" y="1133207"/>
            <a:ext cx="4320000" cy="4320375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3815273" y="1013395"/>
            <a:ext cx="4560396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5685251"/>
            <a:ext cx="10370052" cy="1008112"/>
          </a:xfrm>
        </p:spPr>
        <p:txBody>
          <a:bodyPr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5730640" y="5397219"/>
            <a:ext cx="725488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4693247" y="166141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0" name="円/楕円 39"/>
          <p:cNvSpPr/>
          <p:nvPr userDrawn="1"/>
        </p:nvSpPr>
        <p:spPr>
          <a:xfrm>
            <a:off x="5436378" y="1661411"/>
            <a:ext cx="576114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0"/>
          <p:cNvSpPr/>
          <p:nvPr userDrawn="1"/>
        </p:nvSpPr>
        <p:spPr>
          <a:xfrm>
            <a:off x="6179508" y="1661411"/>
            <a:ext cx="576114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2" name="円/楕円 41"/>
          <p:cNvSpPr/>
          <p:nvPr userDrawn="1"/>
        </p:nvSpPr>
        <p:spPr>
          <a:xfrm>
            <a:off x="6922638" y="1661411"/>
            <a:ext cx="576114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417711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14400" y="2648572"/>
            <a:ext cx="10363200" cy="1057333"/>
          </a:xfrm>
        </p:spPr>
        <p:txBody>
          <a:bodyPr anchor="t">
            <a:noAutofit/>
          </a:bodyPr>
          <a:lstStyle>
            <a:lvl1pPr algn="ctr">
              <a:defRPr sz="6400" baseline="0">
                <a:solidFill>
                  <a:schemeClr val="accent3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10974" y="4741334"/>
            <a:ext cx="10370052" cy="1952029"/>
          </a:xfrm>
        </p:spPr>
        <p:txBody>
          <a:bodyPr anchor="b">
            <a:normAutofit/>
          </a:bodyPr>
          <a:lstStyle>
            <a:lvl1pPr marL="0" indent="0" algn="ctr">
              <a:buNone/>
              <a:defRPr sz="1333">
                <a:solidFill>
                  <a:schemeClr val="tx1">
                    <a:tint val="75000"/>
                  </a:schemeClr>
                </a:solidFill>
                <a:latin typeface="Open Sans Light" panose="020B0306030504020204" pitchFamily="34" charset="0"/>
                <a:cs typeface="Open Sans Light" panose="020B0306030504020204" pitchFamily="34" charset="0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910974" y="3669060"/>
            <a:ext cx="10370052" cy="576031"/>
          </a:xfrm>
        </p:spPr>
        <p:txBody>
          <a:bodyPr anchor="b">
            <a:noAutofit/>
          </a:bodyPr>
          <a:lstStyle>
            <a:lvl1pPr algn="ctr">
              <a:defRPr sz="2667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5730640" y="4429600"/>
            <a:ext cx="725488" cy="125685"/>
            <a:chOff x="8595214" y="6592642"/>
            <a:chExt cx="1088138" cy="188527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円/楕円 24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円/楕円 25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80916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433195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334860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063143" y="4511094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52119" y="5301209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406874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2305422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77157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288038" y="5532123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391069" y="1248653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70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200218" y="1940835"/>
            <a:ext cx="451276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992969" y="1508786"/>
            <a:ext cx="960190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511686" y="5186020"/>
            <a:ext cx="62412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471876" y="5530537"/>
            <a:ext cx="935533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11064983" y="1508786"/>
            <a:ext cx="816161" cy="960107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9072445" y="3429248"/>
            <a:ext cx="768309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44181" y="4293096"/>
            <a:ext cx="4224836" cy="672075"/>
          </a:xfrm>
        </p:spPr>
        <p:txBody>
          <a:bodyPr anchor="ctr">
            <a:normAutofit/>
          </a:bodyPr>
          <a:lstStyle>
            <a:lvl1pPr algn="ctr">
              <a:defRPr sz="2933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07409" y="4790962"/>
            <a:ext cx="790183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464865" y="957488"/>
            <a:ext cx="528104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020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円/楕円 32"/>
          <p:cNvSpPr/>
          <p:nvPr userDrawn="1"/>
        </p:nvSpPr>
        <p:spPr>
          <a:xfrm>
            <a:off x="4067009" y="311508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1247041" y="775461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円/楕円 27"/>
          <p:cNvSpPr/>
          <p:nvPr userDrawn="1"/>
        </p:nvSpPr>
        <p:spPr>
          <a:xfrm>
            <a:off x="845583" y="117073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0" name="円/楕円 29"/>
          <p:cNvSpPr/>
          <p:nvPr userDrawn="1"/>
        </p:nvSpPr>
        <p:spPr>
          <a:xfrm>
            <a:off x="1137774" y="692697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タイトル 1"/>
          <p:cNvSpPr>
            <a:spLocks noGrp="1"/>
          </p:cNvSpPr>
          <p:nvPr>
            <p:ph type="title" hasCustomPrompt="1"/>
          </p:nvPr>
        </p:nvSpPr>
        <p:spPr>
          <a:xfrm>
            <a:off x="5031040" y="740702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5127059" y="165145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031040" y="1699902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1247041" y="775461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5403649" y="2559169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5627320" y="278282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7147592" y="2559168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8880551" y="2559168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7371263" y="278282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9104222" y="278281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02832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768133" y="351971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496475" y="3518153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95326" y="4197086"/>
            <a:ext cx="10601349" cy="1344149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0" y="5685251"/>
            <a:ext cx="12192000" cy="117274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3" hasCustomPrompt="1"/>
          </p:nvPr>
        </p:nvSpPr>
        <p:spPr>
          <a:xfrm>
            <a:off x="2677571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20" name="図プレースホルダー 12"/>
          <p:cNvSpPr>
            <a:spLocks noGrp="1"/>
          </p:cNvSpPr>
          <p:nvPr>
            <p:ph type="pic" sz="quarter" idx="24" hasCustomPrompt="1"/>
          </p:nvPr>
        </p:nvSpPr>
        <p:spPr>
          <a:xfrm>
            <a:off x="5885323" y="584876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9072640" y="584875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1589730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776788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4994" y="6309762"/>
            <a:ext cx="2633899" cy="38360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382869" y="679450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円/楕円 25"/>
          <p:cNvSpPr/>
          <p:nvPr userDrawn="1"/>
        </p:nvSpPr>
        <p:spPr>
          <a:xfrm>
            <a:off x="1301673" y="711321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円/楕円 33"/>
          <p:cNvSpPr/>
          <p:nvPr userDrawn="1"/>
        </p:nvSpPr>
        <p:spPr>
          <a:xfrm>
            <a:off x="4735518" y="2858988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7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28" grpId="0" animBg="1"/>
      <p:bldP spid="28" grpId="1" animBg="1"/>
      <p:bldP spid="30" grpId="0" animBg="1"/>
      <p:bldP spid="30" grpId="1" animBg="1"/>
      <p:bldP spid="3" grpId="0"/>
      <p:bldP spid="4" grpId="0" animBg="1"/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8" grpId="0" animBg="1"/>
      <p:bldP spid="9" grpId="0"/>
      <p:bldP spid="10" grpId="0" animBg="1"/>
      <p:bldP spid="11" grpId="0" animBg="1"/>
      <p:bldP spid="12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/>
      <p:bldP spid="20" grpId="0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5" grpId="1" animBg="1"/>
      <p:bldP spid="26" grpId="0" animBg="1"/>
      <p:bldP spid="26" grpId="1" animBg="1"/>
      <p:bldP spid="34" grpId="0" animBg="1"/>
      <p:bldP spid="34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70" name="図プレースホルダー 69"/>
          <p:cNvSpPr>
            <a:spLocks noGrp="1"/>
          </p:cNvSpPr>
          <p:nvPr>
            <p:ph type="pic" sz="quarter" idx="39" hasCustomPrompt="1"/>
          </p:nvPr>
        </p:nvSpPr>
        <p:spPr>
          <a:xfrm>
            <a:off x="1" y="3429000"/>
            <a:ext cx="3482702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/>
          </a:p>
        </p:txBody>
      </p:sp>
      <p:sp>
        <p:nvSpPr>
          <p:cNvPr id="71" name="図プレースホルダー 69"/>
          <p:cNvSpPr>
            <a:spLocks noGrp="1"/>
          </p:cNvSpPr>
          <p:nvPr>
            <p:ph type="pic" sz="quarter" idx="40" hasCustomPrompt="1"/>
          </p:nvPr>
        </p:nvSpPr>
        <p:spPr>
          <a:xfrm>
            <a:off x="5222947" y="0"/>
            <a:ext cx="3482702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</a:t>
            </a:r>
            <a:endParaRPr kumimoji="1" lang="ja-JP" altLang="en-US"/>
          </a:p>
        </p:txBody>
      </p:sp>
      <p:sp>
        <p:nvSpPr>
          <p:cNvPr id="77" name="タイトル 1"/>
          <p:cNvSpPr>
            <a:spLocks noGrp="1"/>
          </p:cNvSpPr>
          <p:nvPr>
            <p:ph type="title" hasCustomPrompt="1"/>
          </p:nvPr>
        </p:nvSpPr>
        <p:spPr>
          <a:xfrm>
            <a:off x="5485861" y="3498416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5581880" y="440917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85861" y="4457617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3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8" grpId="0" animBg="1"/>
      <p:bldP spid="13" grpId="0" animBg="1"/>
      <p:bldP spid="15" grpId="0" animBg="1"/>
      <p:bldP spid="25" grpId="0" animBg="1"/>
      <p:bldP spid="27" grpId="0" animBg="1"/>
      <p:bldP spid="28" grpId="0" animBg="1"/>
      <p:bldP spid="31" grpId="0" animBg="1"/>
      <p:bldP spid="18" grpId="0" animBg="1"/>
      <p:bldP spid="20" grpId="0" animBg="1"/>
      <p:bldP spid="32" grpId="0" animBg="1"/>
      <p:bldP spid="37" grpId="0" animBg="1"/>
      <p:bldP spid="38" grpId="0" animBg="1"/>
      <p:bldP spid="40" grpId="0" animBg="1"/>
      <p:bldP spid="70" grpId="0" animBg="1"/>
      <p:bldP spid="71" grpId="0" animBg="1"/>
      <p:bldP spid="77" grpId="0"/>
      <p:bldP spid="78" grpId="0" animBg="1"/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715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1" name="図プレースホルダー 3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23" name="図プレースホルダー 3"/>
          <p:cNvSpPr>
            <a:spLocks noGrp="1"/>
          </p:cNvSpPr>
          <p:nvPr>
            <p:ph type="pic" sz="quarter" idx="25" hasCustomPrompt="1"/>
          </p:nvPr>
        </p:nvSpPr>
        <p:spPr>
          <a:xfrm>
            <a:off x="0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1" hasCustomPrompt="1"/>
          </p:nvPr>
        </p:nvSpPr>
        <p:spPr>
          <a:xfrm>
            <a:off x="1742999" y="0"/>
            <a:ext cx="1744951" cy="1713600"/>
          </a:xfrm>
          <a:solidFill>
            <a:schemeClr val="accent6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1742999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2" name="図プレースホルダー 3"/>
          <p:cNvSpPr>
            <a:spLocks noGrp="1"/>
          </p:cNvSpPr>
          <p:nvPr>
            <p:ph type="pic" sz="quarter" idx="24" hasCustomPrompt="1"/>
          </p:nvPr>
        </p:nvSpPr>
        <p:spPr>
          <a:xfrm>
            <a:off x="1742999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4" name="図プレースホルダー 3"/>
          <p:cNvSpPr>
            <a:spLocks noGrp="1"/>
          </p:cNvSpPr>
          <p:nvPr>
            <p:ph type="pic" sz="quarter" idx="26" hasCustomPrompt="1"/>
          </p:nvPr>
        </p:nvSpPr>
        <p:spPr>
          <a:xfrm>
            <a:off x="1742999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3482973" y="0"/>
            <a:ext cx="1744951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5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3482973" y="1715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5" name="図プレースホルダー 3"/>
          <p:cNvSpPr>
            <a:spLocks noGrp="1"/>
          </p:cNvSpPr>
          <p:nvPr>
            <p:ph type="pic" sz="quarter" idx="27" hasCustomPrompt="1"/>
          </p:nvPr>
        </p:nvSpPr>
        <p:spPr>
          <a:xfrm>
            <a:off x="3482973" y="3429000"/>
            <a:ext cx="1744951" cy="1713600"/>
          </a:xfrm>
          <a:solidFill>
            <a:schemeClr val="accent4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27" name="図プレースホルダー 3"/>
          <p:cNvSpPr>
            <a:spLocks noGrp="1"/>
          </p:cNvSpPr>
          <p:nvPr>
            <p:ph type="pic" sz="quarter" idx="29" hasCustomPrompt="1"/>
          </p:nvPr>
        </p:nvSpPr>
        <p:spPr>
          <a:xfrm>
            <a:off x="3482973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4" name="図プレースホルダー 3"/>
          <p:cNvSpPr>
            <a:spLocks noGrp="1"/>
          </p:cNvSpPr>
          <p:nvPr>
            <p:ph type="pic" sz="quarter" idx="16" hasCustomPrompt="1"/>
          </p:nvPr>
        </p:nvSpPr>
        <p:spPr>
          <a:xfrm>
            <a:off x="5222947" y="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6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5222947" y="1715400"/>
            <a:ext cx="1744951" cy="17136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6" name="図プレースホルダー 3"/>
          <p:cNvSpPr>
            <a:spLocks noGrp="1"/>
          </p:cNvSpPr>
          <p:nvPr>
            <p:ph type="pic" sz="quarter" idx="28" hasCustomPrompt="1"/>
          </p:nvPr>
        </p:nvSpPr>
        <p:spPr>
          <a:xfrm>
            <a:off x="5222947" y="34290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8" name="図プレースホルダー 3"/>
          <p:cNvSpPr>
            <a:spLocks noGrp="1"/>
          </p:cNvSpPr>
          <p:nvPr>
            <p:ph type="pic" sz="quarter" idx="30" hasCustomPrompt="1"/>
          </p:nvPr>
        </p:nvSpPr>
        <p:spPr>
          <a:xfrm>
            <a:off x="5222947" y="51444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7" name="図プレースホルダー 3"/>
          <p:cNvSpPr>
            <a:spLocks noGrp="1"/>
          </p:cNvSpPr>
          <p:nvPr>
            <p:ph type="pic" sz="quarter" idx="19" hasCustomPrompt="1"/>
          </p:nvPr>
        </p:nvSpPr>
        <p:spPr>
          <a:xfrm>
            <a:off x="6962922" y="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9" name="図プレースホルダー 3"/>
          <p:cNvSpPr>
            <a:spLocks noGrp="1"/>
          </p:cNvSpPr>
          <p:nvPr>
            <p:ph type="pic" sz="quarter" idx="21" hasCustomPrompt="1"/>
          </p:nvPr>
        </p:nvSpPr>
        <p:spPr>
          <a:xfrm>
            <a:off x="6962922" y="1715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9" name="図プレースホルダー 3"/>
          <p:cNvSpPr>
            <a:spLocks noGrp="1"/>
          </p:cNvSpPr>
          <p:nvPr>
            <p:ph type="pic" sz="quarter" idx="31" hasCustomPrompt="1"/>
          </p:nvPr>
        </p:nvSpPr>
        <p:spPr>
          <a:xfrm>
            <a:off x="6962922" y="3429000"/>
            <a:ext cx="1744951" cy="1713600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31" name="図プレースホルダー 3"/>
          <p:cNvSpPr>
            <a:spLocks noGrp="1"/>
          </p:cNvSpPr>
          <p:nvPr>
            <p:ph type="pic" sz="quarter" idx="33" hasCustomPrompt="1"/>
          </p:nvPr>
        </p:nvSpPr>
        <p:spPr>
          <a:xfrm>
            <a:off x="6962922" y="5144400"/>
            <a:ext cx="1744951" cy="1713600"/>
          </a:xfrm>
          <a:solidFill>
            <a:schemeClr val="accent4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8" name="図プレースホルダー 3"/>
          <p:cNvSpPr>
            <a:spLocks noGrp="1"/>
          </p:cNvSpPr>
          <p:nvPr>
            <p:ph type="pic" sz="quarter" idx="20" hasCustomPrompt="1"/>
          </p:nvPr>
        </p:nvSpPr>
        <p:spPr>
          <a:xfrm>
            <a:off x="8702896" y="0"/>
            <a:ext cx="1744951" cy="1713600"/>
          </a:xfrm>
          <a:solidFill>
            <a:schemeClr val="accent3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0" name="図プレースホルダー 3"/>
          <p:cNvSpPr>
            <a:spLocks noGrp="1"/>
          </p:cNvSpPr>
          <p:nvPr>
            <p:ph type="pic" sz="quarter" idx="22" hasCustomPrompt="1"/>
          </p:nvPr>
        </p:nvSpPr>
        <p:spPr>
          <a:xfrm>
            <a:off x="8702896" y="1715400"/>
            <a:ext cx="1744951" cy="1713600"/>
          </a:xfrm>
          <a:solidFill>
            <a:schemeClr val="accent3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0" name="図プレースホルダー 3"/>
          <p:cNvSpPr>
            <a:spLocks noGrp="1"/>
          </p:cNvSpPr>
          <p:nvPr>
            <p:ph type="pic" sz="quarter" idx="32" hasCustomPrompt="1"/>
          </p:nvPr>
        </p:nvSpPr>
        <p:spPr>
          <a:xfrm>
            <a:off x="8702896" y="3429000"/>
            <a:ext cx="1744951" cy="1713600"/>
          </a:xfrm>
          <a:solidFill>
            <a:schemeClr val="accent5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2" name="図プレースホルダー 3"/>
          <p:cNvSpPr>
            <a:spLocks noGrp="1"/>
          </p:cNvSpPr>
          <p:nvPr>
            <p:ph type="pic" sz="quarter" idx="34" hasCustomPrompt="1"/>
          </p:nvPr>
        </p:nvSpPr>
        <p:spPr>
          <a:xfrm>
            <a:off x="8702896" y="5144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7" name="図プレースホルダー 3"/>
          <p:cNvSpPr>
            <a:spLocks noGrp="1"/>
          </p:cNvSpPr>
          <p:nvPr>
            <p:ph type="pic" sz="quarter" idx="35" hasCustomPrompt="1"/>
          </p:nvPr>
        </p:nvSpPr>
        <p:spPr>
          <a:xfrm>
            <a:off x="10442872" y="0"/>
            <a:ext cx="1744951" cy="1713600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38" name="図プレースホルダー 3"/>
          <p:cNvSpPr>
            <a:spLocks noGrp="1"/>
          </p:cNvSpPr>
          <p:nvPr>
            <p:ph type="pic" sz="quarter" idx="36" hasCustomPrompt="1"/>
          </p:nvPr>
        </p:nvSpPr>
        <p:spPr>
          <a:xfrm>
            <a:off x="10442872" y="1715400"/>
            <a:ext cx="1744951" cy="1713600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9" name="図プレースホルダー 3"/>
          <p:cNvSpPr>
            <a:spLocks noGrp="1"/>
          </p:cNvSpPr>
          <p:nvPr>
            <p:ph type="pic" sz="quarter" idx="37" hasCustomPrompt="1"/>
          </p:nvPr>
        </p:nvSpPr>
        <p:spPr>
          <a:xfrm>
            <a:off x="10442872" y="3429000"/>
            <a:ext cx="1744951" cy="17136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67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40" name="図プレースホルダー 3"/>
          <p:cNvSpPr>
            <a:spLocks noGrp="1"/>
          </p:cNvSpPr>
          <p:nvPr>
            <p:ph type="pic" sz="quarter" idx="38" hasCustomPrompt="1"/>
          </p:nvPr>
        </p:nvSpPr>
        <p:spPr>
          <a:xfrm>
            <a:off x="10442872" y="5144400"/>
            <a:ext cx="1744951" cy="1713600"/>
          </a:xfrm>
          <a:solidFill>
            <a:schemeClr val="accent2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80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231CB3-4876-6191-185F-103B5ECE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A93B7-EB67-86E6-3CBA-F8EBFD51D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F726B4-3DC3-40F9-88BE-120904FFC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53DD61-F7E1-CE7B-B470-2BDBF57F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DE3E1C-5526-64CB-8765-7CB4537E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52558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10202367" y="401413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84136" y="2516899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1" name="円/楕円 20"/>
          <p:cNvSpPr/>
          <p:nvPr userDrawn="1"/>
        </p:nvSpPr>
        <p:spPr>
          <a:xfrm>
            <a:off x="413027" y="2228867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2" name="円/楕円 21"/>
          <p:cNvSpPr/>
          <p:nvPr userDrawn="1"/>
        </p:nvSpPr>
        <p:spPr>
          <a:xfrm>
            <a:off x="2386628" y="269034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3" name="円/楕円 22"/>
          <p:cNvSpPr/>
          <p:nvPr userDrawn="1"/>
        </p:nvSpPr>
        <p:spPr>
          <a:xfrm>
            <a:off x="10985753" y="3880494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29028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5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5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4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3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2637235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3547989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83852" y="3596435"/>
            <a:ext cx="11215678" cy="623628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1543659" y="3495431"/>
            <a:ext cx="505184" cy="5051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7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34292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3429000"/>
            <a:ext cx="6095471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3"/>
          <p:cNvSpPr>
            <a:spLocks noGrp="1"/>
          </p:cNvSpPr>
          <p:nvPr>
            <p:ph type="pic" sz="quarter" idx="13" hasCustomPrompt="1"/>
          </p:nvPr>
        </p:nvSpPr>
        <p:spPr>
          <a:xfrm>
            <a:off x="3413727" y="0"/>
            <a:ext cx="474668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4" hasCustomPrompt="1"/>
          </p:nvPr>
        </p:nvSpPr>
        <p:spPr>
          <a:xfrm>
            <a:off x="8160408" y="0"/>
            <a:ext cx="4031592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095471" y="3429000"/>
            <a:ext cx="2737071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図プレースホルダー 3"/>
          <p:cNvSpPr>
            <a:spLocks noGrp="1"/>
          </p:cNvSpPr>
          <p:nvPr>
            <p:ph type="pic" sz="quarter" idx="15" hasCustomPrompt="1"/>
          </p:nvPr>
        </p:nvSpPr>
        <p:spPr>
          <a:xfrm>
            <a:off x="8832541" y="3429000"/>
            <a:ext cx="3353115" cy="3429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142822" y="500675"/>
            <a:ext cx="3120617" cy="1044621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2822" y="1701716"/>
            <a:ext cx="3120618" cy="1487257"/>
          </a:xfrm>
        </p:spPr>
        <p:txBody>
          <a:bodyPr anchor="t">
            <a:noAutofit/>
          </a:bodyPr>
          <a:lstStyle>
            <a:lvl1pPr algn="ctr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3573016"/>
            <a:ext cx="2544503" cy="3120347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91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65" y="2967732"/>
            <a:ext cx="672846" cy="100918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09" y="2971388"/>
            <a:ext cx="654562" cy="100552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84" y="2773940"/>
            <a:ext cx="804488" cy="12029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01" y="2470455"/>
            <a:ext cx="707584" cy="150645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72" y="2419264"/>
            <a:ext cx="782549" cy="155765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371" y="2188907"/>
            <a:ext cx="780720" cy="1788006"/>
          </a:xfrm>
          <a:prstGeom prst="rect">
            <a:avLst/>
          </a:prstGeom>
        </p:spPr>
      </p:pic>
      <p:sp>
        <p:nvSpPr>
          <p:cNvPr id="29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95256" y="1945551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2148888" y="137481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858678" y="1011208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56843" y="1590874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17870" y="804077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65563" y="431542"/>
            <a:ext cx="2926334" cy="480053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36" name="直線コネクタ 35"/>
          <p:cNvCxnSpPr>
            <a:stCxn id="29" idx="2"/>
          </p:cNvCxnSpPr>
          <p:nvPr userDrawn="1"/>
        </p:nvCxnSpPr>
        <p:spPr>
          <a:xfrm>
            <a:off x="2158423" y="2425604"/>
            <a:ext cx="0" cy="448225"/>
          </a:xfrm>
          <a:prstGeom prst="line">
            <a:avLst/>
          </a:prstGeom>
          <a:ln w="28575"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3617196" y="1944914"/>
            <a:ext cx="0" cy="92251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5269588" y="1364343"/>
            <a:ext cx="0" cy="1265941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6713029" y="2098914"/>
            <a:ext cx="0" cy="223373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8321845" y="1507999"/>
            <a:ext cx="0" cy="814287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 userDrawn="1"/>
        </p:nvCxnSpPr>
        <p:spPr>
          <a:xfrm>
            <a:off x="9938852" y="922965"/>
            <a:ext cx="0" cy="1175948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4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5015257" y="512520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21905"/>
            <a:ext cx="11618299" cy="1112762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641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25"/>
                            </p:stCondLst>
                            <p:childTnLst>
                              <p:par>
                                <p:cTn id="2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75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75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8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75"/>
                            </p:stCondLst>
                            <p:childTnLst>
                              <p:par>
                                <p:cTn id="5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325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825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35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85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625"/>
                            </p:stCondLst>
                            <p:childTnLst>
                              <p:par>
                                <p:cTn id="8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375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875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5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  <p:bldP spid="54" grpId="0" animBg="1"/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pin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 userDrawn="1"/>
        </p:nvGrpSpPr>
        <p:grpSpPr>
          <a:xfrm>
            <a:off x="5343196" y="37273"/>
            <a:ext cx="6848804" cy="4481941"/>
            <a:chOff x="7426437" y="55909"/>
            <a:chExt cx="10859975" cy="6722912"/>
          </a:xfrm>
        </p:grpSpPr>
        <p:sp>
          <p:nvSpPr>
            <p:cNvPr id="13" name="正方形/長方形 12"/>
            <p:cNvSpPr/>
            <p:nvPr userDrawn="1"/>
          </p:nvSpPr>
          <p:spPr>
            <a:xfrm>
              <a:off x="10859975" y="111818"/>
              <a:ext cx="7426437" cy="66670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直角三角形 11"/>
            <p:cNvSpPr/>
            <p:nvPr userDrawn="1"/>
          </p:nvSpPr>
          <p:spPr>
            <a:xfrm flipH="1">
              <a:off x="7426437" y="55909"/>
              <a:ext cx="3433538" cy="6722912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9" y="471963"/>
            <a:ext cx="1282667" cy="404725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75" y="1017730"/>
            <a:ext cx="1187142" cy="35014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6" name="正方形/長方形 5"/>
          <p:cNvSpPr/>
          <p:nvPr userDrawn="1"/>
        </p:nvSpPr>
        <p:spPr>
          <a:xfrm>
            <a:off x="0" y="4519215"/>
            <a:ext cx="12192000" cy="23387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483852" y="4637788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5015257" y="5548542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テキスト プレースホルダー 6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7768456" y="397384"/>
            <a:ext cx="4036642" cy="821816"/>
          </a:xfrm>
        </p:spPr>
        <p:txBody>
          <a:bodyPr>
            <a:noAutofit/>
          </a:bodyPr>
          <a:lstStyle>
            <a:lvl1pPr algn="l">
              <a:defRPr sz="4400" b="0" i="0" u="none" baseline="0">
                <a:solidFill>
                  <a:schemeClr val="accent1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05322" y="397384"/>
            <a:ext cx="3786740" cy="821816"/>
          </a:xfrm>
        </p:spPr>
        <p:txBody>
          <a:bodyPr>
            <a:noAutofit/>
          </a:bodyPr>
          <a:lstStyle>
            <a:lvl1pPr algn="r">
              <a:defRPr sz="4400" b="0" i="0" u="none" baseline="0">
                <a:solidFill>
                  <a:schemeClr val="accent5"/>
                </a:solidFill>
                <a:latin typeface="+mj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86850" y="5688607"/>
            <a:ext cx="11618299" cy="998520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727632" y="1930400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円/楕円 14"/>
          <p:cNvSpPr/>
          <p:nvPr userDrawn="1"/>
        </p:nvSpPr>
        <p:spPr>
          <a:xfrm>
            <a:off x="357147" y="2121850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46" hasCustomPrompt="1"/>
          </p:nvPr>
        </p:nvSpPr>
        <p:spPr>
          <a:xfrm>
            <a:off x="727632" y="2697019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361179" y="2888469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 userDrawn="1">
            <p:ph type="body" sz="quarter" idx="47" hasCustomPrompt="1"/>
          </p:nvPr>
        </p:nvSpPr>
        <p:spPr>
          <a:xfrm>
            <a:off x="727632" y="3463637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357147" y="3655086"/>
            <a:ext cx="272907" cy="2728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48" hasCustomPrompt="1"/>
          </p:nvPr>
        </p:nvSpPr>
        <p:spPr>
          <a:xfrm>
            <a:off x="8372931" y="1932505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8002447" y="2123955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372931" y="2699124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8002447" y="2890573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テキスト プレースホルダー 6"/>
          <p:cNvSpPr>
            <a:spLocks noGrp="1"/>
          </p:cNvSpPr>
          <p:nvPr userDrawn="1">
            <p:ph type="body" sz="quarter" idx="50" hasCustomPrompt="1"/>
          </p:nvPr>
        </p:nvSpPr>
        <p:spPr>
          <a:xfrm>
            <a:off x="8372931" y="3465742"/>
            <a:ext cx="3518363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8002447" y="3657191"/>
            <a:ext cx="272907" cy="2728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2133262" y="1225923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7370735" y="1225923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691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85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0" grpId="0" animBg="1"/>
      <p:bldP spid="31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12192000" cy="41510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98" y="308653"/>
            <a:ext cx="5274870" cy="427273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620" y="950241"/>
            <a:ext cx="2554068" cy="363114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18" y="1804275"/>
            <a:ext cx="1363426" cy="2777109"/>
          </a:xfrm>
          <a:prstGeom prst="rect">
            <a:avLst/>
          </a:prstGeom>
        </p:spPr>
      </p:pic>
      <p:sp>
        <p:nvSpPr>
          <p:cNvPr id="11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263469" y="2157779"/>
            <a:ext cx="1139924" cy="207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660192" y="488673"/>
            <a:ext cx="4890968" cy="27041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839080" y="1282700"/>
            <a:ext cx="2209992" cy="295639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514410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015257" y="542516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621862"/>
            <a:ext cx="11618299" cy="1006329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330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/>
      <p:bldP spid="13" grpId="0"/>
      <p:bldP spid="16" grpId="0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/>
          <p:cNvSpPr/>
          <p:nvPr userDrawn="1"/>
        </p:nvSpPr>
        <p:spPr>
          <a:xfrm>
            <a:off x="0" y="4233333"/>
            <a:ext cx="12192000" cy="2624667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048598" y="164638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535412" y="2170492"/>
            <a:ext cx="5690094" cy="32004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6" name="角丸四角形 7"/>
          <p:cNvSpPr/>
          <p:nvPr userDrawn="1"/>
        </p:nvSpPr>
        <p:spPr>
          <a:xfrm>
            <a:off x="535562" y="1845583"/>
            <a:ext cx="5690094" cy="324760"/>
          </a:xfrm>
          <a:custGeom>
            <a:avLst/>
            <a:gdLst/>
            <a:ahLst/>
            <a:cxnLst/>
            <a:rect l="l" t="t" r="r" b="b"/>
            <a:pathLst>
              <a:path w="8534400" h="487140">
                <a:moveTo>
                  <a:pt x="148176" y="0"/>
                </a:moveTo>
                <a:lnTo>
                  <a:pt x="8386224" y="0"/>
                </a:lnTo>
                <a:cubicBezTo>
                  <a:pt x="8468059" y="0"/>
                  <a:pt x="8534400" y="66341"/>
                  <a:pt x="8534400" y="148176"/>
                </a:cubicBezTo>
                <a:lnTo>
                  <a:pt x="8534400" y="487140"/>
                </a:lnTo>
                <a:lnTo>
                  <a:pt x="0" y="487140"/>
                </a:lnTo>
                <a:lnTo>
                  <a:pt x="0" y="148176"/>
                </a:lnTo>
                <a:cubicBezTo>
                  <a:pt x="0" y="66341"/>
                  <a:pt x="66341" y="0"/>
                  <a:pt x="14817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5562" y="2128010"/>
            <a:ext cx="5690094" cy="42333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657131" y="1938114"/>
            <a:ext cx="361981" cy="95250"/>
            <a:chOff x="2524125" y="1614487"/>
            <a:chExt cx="542925" cy="142875"/>
          </a:xfrm>
        </p:grpSpPr>
        <p:sp>
          <p:nvSpPr>
            <p:cNvPr id="19" name="円/楕円 18"/>
            <p:cNvSpPr/>
            <p:nvPr userDrawn="1"/>
          </p:nvSpPr>
          <p:spPr>
            <a:xfrm>
              <a:off x="2524125" y="1614487"/>
              <a:ext cx="142875" cy="1428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円/楕円 19"/>
            <p:cNvSpPr/>
            <p:nvPr userDrawn="1"/>
          </p:nvSpPr>
          <p:spPr>
            <a:xfrm>
              <a:off x="2724150" y="1614487"/>
              <a:ext cx="142875" cy="14287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1" name="円/楕円 20"/>
            <p:cNvSpPr/>
            <p:nvPr userDrawn="1"/>
          </p:nvSpPr>
          <p:spPr>
            <a:xfrm>
              <a:off x="2924175" y="1614487"/>
              <a:ext cx="142875" cy="1428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22" name="グループ化 21"/>
          <p:cNvGrpSpPr/>
          <p:nvPr userDrawn="1"/>
        </p:nvGrpSpPr>
        <p:grpSpPr>
          <a:xfrm>
            <a:off x="5972541" y="1922238"/>
            <a:ext cx="133362" cy="127000"/>
            <a:chOff x="7781924" y="1704975"/>
            <a:chExt cx="200026" cy="1905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7781925" y="1704975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7781925" y="1776413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5" name="正方形/長方形 24"/>
            <p:cNvSpPr/>
            <p:nvPr userDrawn="1"/>
          </p:nvSpPr>
          <p:spPr>
            <a:xfrm>
              <a:off x="7781924" y="1847850"/>
              <a:ext cx="200025" cy="476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8" name="正方形/長方形 37"/>
          <p:cNvSpPr/>
          <p:nvPr userDrawn="1"/>
        </p:nvSpPr>
        <p:spPr>
          <a:xfrm rot="2700000">
            <a:off x="1592122" y="2906409"/>
            <a:ext cx="8518860" cy="6415469"/>
          </a:xfrm>
          <a:custGeom>
            <a:avLst/>
            <a:gdLst/>
            <a:ahLst/>
            <a:cxnLst/>
            <a:rect l="l" t="t" r="r" b="b"/>
            <a:pathLst>
              <a:path w="12778290" h="9622369">
                <a:moveTo>
                  <a:pt x="2350963" y="1"/>
                </a:moveTo>
                <a:lnTo>
                  <a:pt x="12778290" y="0"/>
                </a:lnTo>
                <a:lnTo>
                  <a:pt x="3155921" y="9622369"/>
                </a:lnTo>
                <a:lnTo>
                  <a:pt x="0" y="9622369"/>
                </a:lnTo>
                <a:lnTo>
                  <a:pt x="5986665" y="3635704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6582653" y="439614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0" y="4476698"/>
            <a:ext cx="5196564" cy="1500769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6953138" y="1857789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82654" y="2049239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49" hasCustomPrompt="1"/>
          </p:nvPr>
        </p:nvSpPr>
        <p:spPr>
          <a:xfrm>
            <a:off x="6953138" y="2624408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6582654" y="2815857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6953138" y="3391026"/>
            <a:ext cx="4748811" cy="655782"/>
          </a:xfrm>
        </p:spPr>
        <p:txBody>
          <a:bodyPr anchor="ctr">
            <a:noAutofit/>
          </a:bodyPr>
          <a:lstStyle>
            <a:lvl1pPr algn="l">
              <a:defRPr sz="1200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6582654" y="3582475"/>
            <a:ext cx="272907" cy="27288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円/楕円 36"/>
          <p:cNvSpPr/>
          <p:nvPr userDrawn="1"/>
        </p:nvSpPr>
        <p:spPr>
          <a:xfrm>
            <a:off x="1555534" y="905648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円/楕円 13"/>
          <p:cNvSpPr/>
          <p:nvPr userDrawn="1"/>
        </p:nvSpPr>
        <p:spPr>
          <a:xfrm>
            <a:off x="31596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0" name="円/楕円 39"/>
          <p:cNvSpPr/>
          <p:nvPr userDrawn="1"/>
        </p:nvSpPr>
        <p:spPr>
          <a:xfrm>
            <a:off x="681974" y="681271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0"/>
          <p:cNvSpPr/>
          <p:nvPr userDrawn="1"/>
        </p:nvSpPr>
        <p:spPr>
          <a:xfrm>
            <a:off x="1207829" y="149092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3" name="円/楕円 42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4" name="円/楕円 43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5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99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"/>
                            </p:stCondLst>
                            <p:childTnLst>
                              <p:par>
                                <p:cTn id="7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2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75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7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5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8" grpId="0" animBg="1"/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Animate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1397122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26" name="テキスト プレースホルダー 25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072940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25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985364" y="0"/>
            <a:ext cx="5738479" cy="6858000"/>
          </a:xfrm>
          <a:prstGeom prst="parallelogram">
            <a:avLst>
              <a:gd name="adj" fmla="val 41863"/>
            </a:avLst>
          </a:prstGeom>
          <a:solidFill>
            <a:schemeClr val="accent1">
              <a:lumMod val="75000"/>
              <a:alpha val="4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25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-3127798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7" name="テキスト プレースホルダー 25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8643100" y="0"/>
            <a:ext cx="9277247" cy="6858000"/>
          </a:xfrm>
          <a:prstGeom prst="parallelogram">
            <a:avLst>
              <a:gd name="adj" fmla="val 35022"/>
            </a:avLst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0" cy="6858000"/>
          </a:xfrm>
          <a:prstGeom prst="parallelogram">
            <a:avLst>
              <a:gd name="adj" fmla="val 67559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8" y="0"/>
            <a:ext cx="3099074" cy="6858000"/>
          </a:xfrm>
          <a:prstGeom prst="parallelogram">
            <a:avLst>
              <a:gd name="adj" fmla="val 77247"/>
            </a:avLst>
          </a:prstGeom>
          <a:solidFill>
            <a:schemeClr val="bg1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372702" y="2703891"/>
            <a:ext cx="4823863" cy="2208254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378147" y="5111521"/>
            <a:ext cx="4818418" cy="1390878"/>
          </a:xfrm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43" hasCustomPrompt="1"/>
          </p:nvPr>
        </p:nvSpPr>
        <p:spPr>
          <a:xfrm rot="4250327">
            <a:off x="7319640" y="2147068"/>
            <a:ext cx="7132647" cy="26799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1334" b="0" i="0" u="none" baseline="0">
                <a:solidFill>
                  <a:schemeClr val="bg1">
                    <a:alpha val="30000"/>
                  </a:schemeClr>
                </a:solidFill>
                <a:latin typeface="Route 159 Bold" pitchFamily="50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441048" y="4990568"/>
            <a:ext cx="2160187" cy="48000"/>
          </a:xfrm>
          <a:solidFill>
            <a:schemeClr val="bg1"/>
          </a:solidFill>
        </p:spPr>
        <p:txBody>
          <a:bodyPr>
            <a:noAutofit/>
          </a:bodyPr>
          <a:lstStyle>
            <a:lvl1pPr algn="l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7161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/>
      <p:bldP spid="4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0" y="5708953"/>
            <a:ext cx="6095471" cy="780411"/>
          </a:xfrm>
          <a:prstGeom prst="rect">
            <a:avLst/>
          </a:prstGeom>
          <a:solidFill>
            <a:schemeClr val="tx2">
              <a:alpha val="7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25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53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-1" y="4518781"/>
            <a:ext cx="12192001" cy="1228876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4596492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714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3DA3C-9D59-6B53-CBF4-2DC7E42C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238014-820C-4C5F-15C6-1AD8DC7C6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8E44B6-2B3C-8F92-9E0B-06970E34E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6A4BA9-37CA-A4D9-82A8-8220C6EC0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10EA39-585E-578F-9BE3-71CED1D8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70110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プレースホルダー 3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117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4" name="テキスト プレースホルダー 4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77634"/>
            <a:ext cx="12192000" cy="1035050"/>
          </a:xfrm>
          <a:solidFill>
            <a:schemeClr val="tx2">
              <a:alpha val="4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5" hasCustomPrompt="1"/>
          </p:nvPr>
        </p:nvSpPr>
        <p:spPr>
          <a:xfrm>
            <a:off x="304297" y="677635"/>
            <a:ext cx="11583405" cy="10350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070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264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91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83852" y="1886858"/>
            <a:ext cx="11218899" cy="2912533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Message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06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976048"/>
            <a:ext cx="12192000" cy="2881952"/>
          </a:xfrm>
          <a:prstGeom prst="rect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正方形/長方形 1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円/楕円 5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7992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718936" y="2852936"/>
            <a:ext cx="10801146" cy="2208245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814955" y="2756926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94940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アーチ 4"/>
          <p:cNvSpPr/>
          <p:nvPr userDrawn="1"/>
        </p:nvSpPr>
        <p:spPr>
          <a:xfrm rot="3600000">
            <a:off x="777225" y="2340178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3" name="アーチ 12"/>
          <p:cNvSpPr/>
          <p:nvPr userDrawn="1"/>
        </p:nvSpPr>
        <p:spPr>
          <a:xfrm rot="6618510">
            <a:off x="854950" y="2417910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48817" y="2497201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200" y="2967985"/>
            <a:ext cx="9292823" cy="2151884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76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13" grpId="0" animBg="1"/>
      <p:bldP spid="13" grpId="1" animBg="1"/>
      <p:bldP spid="1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アーチ 19"/>
          <p:cNvSpPr/>
          <p:nvPr userDrawn="1"/>
        </p:nvSpPr>
        <p:spPr>
          <a:xfrm rot="3600000">
            <a:off x="777225" y="1962047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6618510">
            <a:off x="854950" y="2039779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48818" y="2119070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201" y="2589855"/>
            <a:ext cx="4098724" cy="3151161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アーチ 26"/>
          <p:cNvSpPr/>
          <p:nvPr userDrawn="1"/>
        </p:nvSpPr>
        <p:spPr>
          <a:xfrm rot="3600000">
            <a:off x="6277591" y="1959983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8" name="アーチ 27"/>
          <p:cNvSpPr/>
          <p:nvPr userDrawn="1"/>
        </p:nvSpPr>
        <p:spPr>
          <a:xfrm rot="6618510">
            <a:off x="6355316" y="2037714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849184" y="2117006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306567" y="2587790"/>
            <a:ext cx="4098724" cy="3151161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5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7" grpId="1" animBg="1"/>
      <p:bldP spid="28" grpId="0" animBg="1"/>
      <p:bldP spid="28" grpId="1" animBg="1"/>
      <p:bldP spid="2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1876403"/>
            <a:ext cx="6443876" cy="2208245"/>
            <a:chOff x="0" y="2839244"/>
            <a:chExt cx="9664975" cy="3312368"/>
          </a:xfrm>
          <a:solidFill>
            <a:schemeClr val="accent3"/>
          </a:solidFill>
        </p:grpSpPr>
        <p:sp>
          <p:nvSpPr>
            <p:cNvPr id="5" name="正方形/長方形 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6" name="直角三角形 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grpSp>
        <p:nvGrpSpPr>
          <p:cNvPr id="34" name="グループ化 33"/>
          <p:cNvGrpSpPr/>
          <p:nvPr userDrawn="1"/>
        </p:nvGrpSpPr>
        <p:grpSpPr>
          <a:xfrm rot="10800000">
            <a:off x="5748124" y="2202047"/>
            <a:ext cx="6443876" cy="2208245"/>
            <a:chOff x="0" y="2839244"/>
            <a:chExt cx="9664975" cy="3312368"/>
          </a:xfrm>
          <a:solidFill>
            <a:schemeClr val="accent2"/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0" y="2839244"/>
              <a:ext cx="8441633" cy="331236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36" name="直角三角形 35"/>
            <p:cNvSpPr/>
            <p:nvPr userDrawn="1"/>
          </p:nvSpPr>
          <p:spPr>
            <a:xfrm>
              <a:off x="8441633" y="2839244"/>
              <a:ext cx="1223342" cy="3312368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sp>
        <p:nvSpPr>
          <p:cNvPr id="3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56641" y="2069094"/>
            <a:ext cx="4934654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710601" y="2403572"/>
            <a:ext cx="4934654" cy="188260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 i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 userDrawn="1"/>
        </p:nvGrpSpPr>
        <p:grpSpPr>
          <a:xfrm>
            <a:off x="0" y="4074294"/>
            <a:ext cx="6468055" cy="79353"/>
            <a:chOff x="0" y="6111441"/>
            <a:chExt cx="9701241" cy="11903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0" name="正方形/長方形 39"/>
            <p:cNvSpPr/>
            <p:nvPr userDrawn="1"/>
          </p:nvSpPr>
          <p:spPr>
            <a:xfrm>
              <a:off x="0" y="6126973"/>
              <a:ext cx="9657281" cy="103498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41" name="直角三角形 40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42" name="グループ化 41"/>
          <p:cNvGrpSpPr/>
          <p:nvPr userDrawn="1"/>
        </p:nvGrpSpPr>
        <p:grpSpPr>
          <a:xfrm rot="10800000">
            <a:off x="5721828" y="2133277"/>
            <a:ext cx="6470171" cy="79353"/>
            <a:chOff x="-3174" y="6111441"/>
            <a:chExt cx="9704415" cy="11903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3" name="正方形/長方形 42"/>
            <p:cNvSpPr/>
            <p:nvPr userDrawn="1"/>
          </p:nvSpPr>
          <p:spPr>
            <a:xfrm>
              <a:off x="-3174" y="6111441"/>
              <a:ext cx="9660456" cy="119030"/>
            </a:xfrm>
            <a:prstGeom prst="rect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44" name="直角三角形 43"/>
            <p:cNvSpPr/>
            <p:nvPr userDrawn="1"/>
          </p:nvSpPr>
          <p:spPr>
            <a:xfrm>
              <a:off x="9657281" y="6111441"/>
              <a:ext cx="43960" cy="119029"/>
            </a:xfrm>
            <a:prstGeom prst="rtTriangle">
              <a:avLst/>
            </a:prstGeom>
            <a:grp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sp>
        <p:nvSpPr>
          <p:cNvPr id="45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3025" y="4232388"/>
            <a:ext cx="4942318" cy="126247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703501" y="4486492"/>
            <a:ext cx="4942318" cy="126247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80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7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777225" y="161357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854950" y="1691303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48817" y="1770594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200" y="2241379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777225" y="308714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854950" y="3164872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48817" y="3244164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0" y="3714948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アーチ 41"/>
          <p:cNvSpPr/>
          <p:nvPr userDrawn="1"/>
        </p:nvSpPr>
        <p:spPr>
          <a:xfrm rot="3600000">
            <a:off x="777225" y="4560709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3" name="アーチ 42"/>
          <p:cNvSpPr/>
          <p:nvPr userDrawn="1"/>
        </p:nvSpPr>
        <p:spPr>
          <a:xfrm rot="6618510">
            <a:off x="854950" y="4638441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48817" y="4717732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0" y="5188517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216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2" grpId="1" animBg="1"/>
      <p:bldP spid="43" grpId="0" animBg="1"/>
      <p:bldP spid="43" grpId="1" animBg="1"/>
      <p:bldP spid="44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BF414-DFA7-82BE-F268-CFE85DCCD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9FC098-6E76-B533-4F8D-A50105FE5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45383B-256D-55E6-E9D3-9771155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9278CE-E791-D2C4-3EFA-22E0565A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7D575D-7A20-F1AF-DB87-C12EF133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BBE848-29D6-BD27-3AAE-80180625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1302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777225" y="161357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854950" y="1691303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48817" y="1770594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200" y="2241379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777225" y="308714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854950" y="3164872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48817" y="3244164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0" y="3714948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776469" y="4564592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854195" y="4642324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1348062" y="4721615"/>
            <a:ext cx="4951672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805445" y="5192399"/>
            <a:ext cx="9292823" cy="85016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789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アーチ 33"/>
          <p:cNvSpPr/>
          <p:nvPr userDrawn="1"/>
        </p:nvSpPr>
        <p:spPr>
          <a:xfrm rot="3600000">
            <a:off x="777225" y="161357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5" name="アーチ 34"/>
          <p:cNvSpPr/>
          <p:nvPr userDrawn="1"/>
        </p:nvSpPr>
        <p:spPr>
          <a:xfrm rot="6618510">
            <a:off x="854950" y="1691303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1348817" y="1770594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201" y="2241379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アーチ 37"/>
          <p:cNvSpPr/>
          <p:nvPr userDrawn="1"/>
        </p:nvSpPr>
        <p:spPr>
          <a:xfrm rot="3600000">
            <a:off x="777225" y="3890264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9" name="アーチ 38"/>
          <p:cNvSpPr/>
          <p:nvPr userDrawn="1"/>
        </p:nvSpPr>
        <p:spPr>
          <a:xfrm rot="6618510">
            <a:off x="854950" y="3967996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348817" y="4047287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1" y="4518071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アーチ 18"/>
          <p:cNvSpPr/>
          <p:nvPr userDrawn="1"/>
        </p:nvSpPr>
        <p:spPr>
          <a:xfrm rot="3600000">
            <a:off x="6248557" y="1615605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0" name="アーチ 19"/>
          <p:cNvSpPr/>
          <p:nvPr userDrawn="1"/>
        </p:nvSpPr>
        <p:spPr>
          <a:xfrm rot="6618510">
            <a:off x="6326282" y="1693336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820149" y="1772628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7277533" y="2243412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アーチ 22"/>
          <p:cNvSpPr/>
          <p:nvPr userDrawn="1"/>
        </p:nvSpPr>
        <p:spPr>
          <a:xfrm rot="3600000">
            <a:off x="6248557" y="3892297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4" name="アーチ 23"/>
          <p:cNvSpPr/>
          <p:nvPr userDrawn="1"/>
        </p:nvSpPr>
        <p:spPr>
          <a:xfrm rot="6618510">
            <a:off x="6326282" y="3970029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820149" y="4049320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277533" y="4520105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904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5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0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50"/>
                            </p:stCondLst>
                            <p:childTnLst>
                              <p:par>
                                <p:cTn id="9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15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4" grpId="0" animBg="1"/>
      <p:bldP spid="34" grpId="1" animBg="1"/>
      <p:bldP spid="35" grpId="0" animBg="1"/>
      <p:bldP spid="35" grpId="1" animBg="1"/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8" grpId="1" animBg="1"/>
      <p:bldP spid="39" grpId="0" animBg="1"/>
      <p:bldP spid="39" grpId="1" animBg="1"/>
      <p:bldP spid="4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19" grpId="1" animBg="1"/>
      <p:bldP spid="20" grpId="0" animBg="1"/>
      <p:bldP spid="20" grpId="1" animBg="1"/>
      <p:bldP spid="2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604798"/>
            <a:ext cx="12191999" cy="3581641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18936" y="5438176"/>
            <a:ext cx="10801146" cy="793291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814955" y="5342166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4431696"/>
            <a:ext cx="12192000" cy="764419"/>
          </a:xfrm>
          <a:solidFill>
            <a:schemeClr val="accent1">
              <a:lumMod val="75000"/>
              <a:alpha val="80000"/>
            </a:schemeClr>
          </a:solidFill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328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4655715" y="1604797"/>
            <a:ext cx="7536285" cy="31203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18936" y="5109186"/>
            <a:ext cx="10801146" cy="102036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814955" y="501317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0" y="1604797"/>
            <a:ext cx="4655715" cy="31203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18936" y="1844824"/>
            <a:ext cx="3600712" cy="2688299"/>
          </a:xfrm>
        </p:spPr>
        <p:txBody>
          <a:bodyPr anchor="b">
            <a:normAutofit/>
          </a:bodyPr>
          <a:lstStyle>
            <a:lvl1pPr algn="r">
              <a:defRPr sz="24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318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75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build="allAtOnce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orisont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4797"/>
            <a:ext cx="2975383" cy="312034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2975383" y="1604797"/>
            <a:ext cx="5713129" cy="3120347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1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8688512" y="1604797"/>
            <a:ext cx="3503487" cy="312034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718936" y="5109186"/>
            <a:ext cx="10801146" cy="102036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814955" y="5013176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1" y="4725144"/>
            <a:ext cx="2975940" cy="960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975940" y="4725144"/>
            <a:ext cx="5712500" cy="960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8688512" y="4725144"/>
            <a:ext cx="3503487" cy="960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8476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n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4051237" y="2022707"/>
            <a:ext cx="1578183" cy="157804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4" name="円/楕円 53"/>
          <p:cNvSpPr/>
          <p:nvPr userDrawn="1"/>
        </p:nvSpPr>
        <p:spPr>
          <a:xfrm>
            <a:off x="6671177" y="2022706"/>
            <a:ext cx="1578183" cy="157804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円/楕円 54"/>
          <p:cNvSpPr/>
          <p:nvPr userDrawn="1"/>
        </p:nvSpPr>
        <p:spPr>
          <a:xfrm>
            <a:off x="9291117" y="2022706"/>
            <a:ext cx="1578183" cy="157804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6" name="円/楕円 55"/>
          <p:cNvSpPr/>
          <p:nvPr userDrawn="1"/>
        </p:nvSpPr>
        <p:spPr>
          <a:xfrm>
            <a:off x="1429401" y="2022705"/>
            <a:ext cx="1578183" cy="157804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9" name="円/楕円 48"/>
          <p:cNvSpPr/>
          <p:nvPr userDrawn="1"/>
        </p:nvSpPr>
        <p:spPr>
          <a:xfrm>
            <a:off x="3949628" y="1954974"/>
            <a:ext cx="1578183" cy="157804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0" name="円/楕円 49"/>
          <p:cNvSpPr/>
          <p:nvPr userDrawn="1"/>
        </p:nvSpPr>
        <p:spPr>
          <a:xfrm>
            <a:off x="6569568" y="1954973"/>
            <a:ext cx="1578183" cy="157804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1" name="円/楕円 50"/>
          <p:cNvSpPr/>
          <p:nvPr userDrawn="1"/>
        </p:nvSpPr>
        <p:spPr>
          <a:xfrm>
            <a:off x="9189508" y="1954972"/>
            <a:ext cx="1578183" cy="15780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2" name="円/楕円 51"/>
          <p:cNvSpPr/>
          <p:nvPr userDrawn="1"/>
        </p:nvSpPr>
        <p:spPr>
          <a:xfrm>
            <a:off x="1327792" y="1954972"/>
            <a:ext cx="1578183" cy="157804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円/楕円 9"/>
          <p:cNvSpPr/>
          <p:nvPr userDrawn="1"/>
        </p:nvSpPr>
        <p:spPr>
          <a:xfrm>
            <a:off x="3996939" y="1988842"/>
            <a:ext cx="1578183" cy="15780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6616879" y="1988842"/>
            <a:ext cx="1578183" cy="15780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9236819" y="1988841"/>
            <a:ext cx="1578183" cy="15780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1375103" y="1988840"/>
            <a:ext cx="1578183" cy="15780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kumimoji="1" lang="en-US" altLang="ja-JP" sz="16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4503319" y="2495179"/>
            <a:ext cx="565421" cy="565372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14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7123260" y="2495178"/>
            <a:ext cx="565421" cy="565372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15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743199" y="2495177"/>
            <a:ext cx="565421" cy="565372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1881483" y="2495177"/>
            <a:ext cx="565421" cy="565372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36417" y="3667685"/>
            <a:ext cx="2455554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925527" y="4253920"/>
            <a:ext cx="2477334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083980" y="4195744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538839" y="3666122"/>
            <a:ext cx="2477334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546099" y="4252357"/>
            <a:ext cx="2477334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3704552" y="4194181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163041" y="3667685"/>
            <a:ext cx="2477334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166671" y="4253920"/>
            <a:ext cx="2477334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6325124" y="4195744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787242" y="3667685"/>
            <a:ext cx="2477334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787242" y="4253920"/>
            <a:ext cx="2477334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8945696" y="4195744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06661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800"/>
                            </p:stCondLst>
                            <p:childTnLst>
                              <p:par>
                                <p:cTn id="1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/>
      <p:bldP spid="11" grpId="1"/>
      <p:bldP spid="14" grpId="0"/>
      <p:bldP spid="14" grpId="1"/>
      <p:bldP spid="15" grpId="0"/>
      <p:bldP spid="15" grpId="1"/>
      <p:bldP spid="20" grpId="0"/>
      <p:bldP spid="20" grpId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円/楕円 52"/>
          <p:cNvSpPr/>
          <p:nvPr userDrawn="1"/>
        </p:nvSpPr>
        <p:spPr>
          <a:xfrm>
            <a:off x="5164467" y="1887240"/>
            <a:ext cx="1967237" cy="196706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4" name="円/楕円 53"/>
          <p:cNvSpPr/>
          <p:nvPr userDrawn="1"/>
        </p:nvSpPr>
        <p:spPr>
          <a:xfrm>
            <a:off x="8605058" y="1887240"/>
            <a:ext cx="1967237" cy="196706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6" name="円/楕円 55"/>
          <p:cNvSpPr/>
          <p:nvPr userDrawn="1"/>
        </p:nvSpPr>
        <p:spPr>
          <a:xfrm>
            <a:off x="1723876" y="1887238"/>
            <a:ext cx="1967237" cy="19670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9" name="円/楕円 48"/>
          <p:cNvSpPr/>
          <p:nvPr userDrawn="1"/>
        </p:nvSpPr>
        <p:spPr>
          <a:xfrm>
            <a:off x="5062858" y="1819507"/>
            <a:ext cx="1967237" cy="196706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0" name="円/楕円 49"/>
          <p:cNvSpPr/>
          <p:nvPr userDrawn="1"/>
        </p:nvSpPr>
        <p:spPr>
          <a:xfrm>
            <a:off x="8503449" y="1819506"/>
            <a:ext cx="1967237" cy="19670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2" name="円/楕円 51"/>
          <p:cNvSpPr/>
          <p:nvPr userDrawn="1"/>
        </p:nvSpPr>
        <p:spPr>
          <a:xfrm>
            <a:off x="1622267" y="1819505"/>
            <a:ext cx="1967237" cy="19670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円/楕円 9"/>
          <p:cNvSpPr/>
          <p:nvPr userDrawn="1"/>
        </p:nvSpPr>
        <p:spPr>
          <a:xfrm>
            <a:off x="5110169" y="1853376"/>
            <a:ext cx="1967237" cy="19670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8550760" y="1853375"/>
            <a:ext cx="1967237" cy="19670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1669578" y="1853374"/>
            <a:ext cx="1967237" cy="19670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kumimoji="1" lang="en-US" altLang="ja-JP" sz="16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096105" y="3904247"/>
            <a:ext cx="30907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74151" y="4490482"/>
            <a:ext cx="3135357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577508" y="443230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534794" y="3902684"/>
            <a:ext cx="3118201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536625" y="4488919"/>
            <a:ext cx="3135357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039982" y="4430743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7975277" y="3904247"/>
            <a:ext cx="3118201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973478" y="4490482"/>
            <a:ext cx="3135357" cy="142868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正方形/長方形 36"/>
          <p:cNvSpPr/>
          <p:nvPr userDrawn="1"/>
        </p:nvSpPr>
        <p:spPr>
          <a:xfrm>
            <a:off x="8476836" y="4432306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714199" y="2563011"/>
            <a:ext cx="1865628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157881" y="2563011"/>
            <a:ext cx="1865628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601563" y="2563011"/>
            <a:ext cx="1865628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90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9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4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49" grpId="0" animBg="1"/>
      <p:bldP spid="49" grpId="1" animBg="1"/>
      <p:bldP spid="50" grpId="0" animBg="1"/>
      <p:bldP spid="50" grpId="1" animBg="1"/>
      <p:bldP spid="52" grpId="0" animBg="1"/>
      <p:bldP spid="52" grpId="1" animBg="1"/>
      <p:bldP spid="10" grpId="0" animBg="1"/>
      <p:bldP spid="10" grpId="1" animBg="1"/>
      <p:bldP spid="12" grpId="0" animBg="1"/>
      <p:bldP spid="12" grpId="1" animBg="1"/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382869" y="1652803"/>
            <a:ext cx="789091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kumimoji="1" lang="en-US" altLang="ja-JP" sz="16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593286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0487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2253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8550" y="23443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円/楕円 30"/>
          <p:cNvSpPr/>
          <p:nvPr userDrawn="1"/>
        </p:nvSpPr>
        <p:spPr>
          <a:xfrm>
            <a:off x="4213610" y="1652803"/>
            <a:ext cx="789091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4424027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35615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53272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5149291" y="234430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5" name="円/楕円 44"/>
          <p:cNvSpPr/>
          <p:nvPr userDrawn="1"/>
        </p:nvSpPr>
        <p:spPr>
          <a:xfrm>
            <a:off x="8040889" y="1652803"/>
            <a:ext cx="789091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6" name="図プレースホルダー 12"/>
          <p:cNvSpPr>
            <a:spLocks noGrp="1"/>
          </p:cNvSpPr>
          <p:nvPr>
            <p:ph type="pic" sz="quarter" idx="28" hasCustomPrompt="1"/>
          </p:nvPr>
        </p:nvSpPr>
        <p:spPr>
          <a:xfrm>
            <a:off x="8251306" y="186320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86289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8055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8976570" y="2344300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0" name="円/楕円 49"/>
          <p:cNvSpPr/>
          <p:nvPr userDrawn="1"/>
        </p:nvSpPr>
        <p:spPr>
          <a:xfrm>
            <a:off x="390778" y="3818632"/>
            <a:ext cx="789091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601195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21278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230440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26459" y="4510130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円/楕円 54"/>
          <p:cNvSpPr/>
          <p:nvPr userDrawn="1"/>
        </p:nvSpPr>
        <p:spPr>
          <a:xfrm>
            <a:off x="4221519" y="3818632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6" name="図プレースホルダー 12"/>
          <p:cNvSpPr>
            <a:spLocks noGrp="1"/>
          </p:cNvSpPr>
          <p:nvPr>
            <p:ph type="pic" sz="quarter" idx="34" hasCustomPrompt="1"/>
          </p:nvPr>
        </p:nvSpPr>
        <p:spPr>
          <a:xfrm>
            <a:off x="4431936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043524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061181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5157200" y="4510130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0" name="円/楕円 59"/>
          <p:cNvSpPr/>
          <p:nvPr userDrawn="1"/>
        </p:nvSpPr>
        <p:spPr>
          <a:xfrm>
            <a:off x="8048798" y="3818632"/>
            <a:ext cx="789091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1" name="図プレースホルダー 12"/>
          <p:cNvSpPr>
            <a:spLocks noGrp="1"/>
          </p:cNvSpPr>
          <p:nvPr>
            <p:ph type="pic" sz="quarter" idx="37" hasCustomPrompt="1"/>
          </p:nvPr>
        </p:nvSpPr>
        <p:spPr>
          <a:xfrm>
            <a:off x="8259215" y="4029031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887080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8888459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984479" y="4510130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73990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6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9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50"/>
                            </p:stCondLst>
                            <p:childTnLst>
                              <p:par>
                                <p:cTn id="10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300"/>
                            </p:stCondLst>
                            <p:childTnLst>
                              <p:par>
                                <p:cTn id="1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900"/>
                            </p:stCondLst>
                            <p:childTnLst>
                              <p:par>
                                <p:cTn id="1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6650"/>
                            </p:stCondLst>
                            <p:childTnLst>
                              <p:par>
                                <p:cTn id="1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250"/>
                            </p:stCondLst>
                            <p:childTnLst>
                              <p:par>
                                <p:cTn id="17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8000"/>
                            </p:stCondLst>
                            <p:childTnLst>
                              <p:par>
                                <p:cTn id="1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0" grpId="0"/>
      <p:bldP spid="20" grpId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1" grpId="0"/>
      <p:bldP spid="41" grpId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6" grpId="0"/>
      <p:bldP spid="46" grpId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1" grpId="0"/>
      <p:bldP spid="51" grpId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6" grpId="0"/>
      <p:bldP spid="56" grpId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1" grpId="0"/>
      <p:bldP spid="61" grpId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numer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円/楕円 18"/>
          <p:cNvSpPr/>
          <p:nvPr userDrawn="1"/>
        </p:nvSpPr>
        <p:spPr>
          <a:xfrm>
            <a:off x="382869" y="1652803"/>
            <a:ext cx="789091" cy="7890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1</a:t>
            </a:r>
            <a:endParaRPr kumimoji="1" lang="ja-JP" altLang="en-US" sz="2400"/>
          </a:p>
        </p:txBody>
      </p: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kumimoji="1" lang="en-US" altLang="ja-JP" sz="1600" i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20487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22253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8550" y="23443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円/楕円 30"/>
          <p:cNvSpPr/>
          <p:nvPr userDrawn="1"/>
        </p:nvSpPr>
        <p:spPr>
          <a:xfrm>
            <a:off x="4213610" y="1652803"/>
            <a:ext cx="789091" cy="78902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2</a:t>
            </a:r>
            <a:endParaRPr kumimoji="1" lang="ja-JP" altLang="en-US" sz="240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35615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053272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5149291" y="234430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5" name="円/楕円 44"/>
          <p:cNvSpPr/>
          <p:nvPr userDrawn="1"/>
        </p:nvSpPr>
        <p:spPr>
          <a:xfrm>
            <a:off x="8040889" y="1652803"/>
            <a:ext cx="789091" cy="78902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3</a:t>
            </a:r>
            <a:endParaRPr kumimoji="1" lang="ja-JP" altLang="en-US" sz="240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862894" y="1816242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80551" y="240247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8976570" y="2344300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0" name="円/楕円 49"/>
          <p:cNvSpPr/>
          <p:nvPr userDrawn="1"/>
        </p:nvSpPr>
        <p:spPr>
          <a:xfrm>
            <a:off x="390778" y="3818632"/>
            <a:ext cx="789091" cy="78902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4</a:t>
            </a:r>
            <a:endParaRPr kumimoji="1" lang="ja-JP" altLang="en-US" sz="240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21278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1230440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 userDrawn="1"/>
        </p:nvSpPr>
        <p:spPr>
          <a:xfrm>
            <a:off x="1326459" y="4510130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円/楕円 54"/>
          <p:cNvSpPr/>
          <p:nvPr userDrawn="1"/>
        </p:nvSpPr>
        <p:spPr>
          <a:xfrm>
            <a:off x="4221519" y="3818632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5</a:t>
            </a:r>
            <a:endParaRPr kumimoji="1" lang="ja-JP" altLang="en-US" sz="2400"/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043524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5061181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5157200" y="4510130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0" name="円/楕円 59"/>
          <p:cNvSpPr/>
          <p:nvPr userDrawn="1"/>
        </p:nvSpPr>
        <p:spPr>
          <a:xfrm>
            <a:off x="8048798" y="3818632"/>
            <a:ext cx="789091" cy="78902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6</a:t>
            </a:r>
            <a:endParaRPr kumimoji="1" lang="ja-JP" altLang="en-US" sz="240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8870802" y="3982071"/>
            <a:ext cx="284740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39" hasCustomPrompt="1"/>
          </p:nvPr>
        </p:nvSpPr>
        <p:spPr>
          <a:xfrm>
            <a:off x="8888459" y="4568307"/>
            <a:ext cx="2872661" cy="131455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8984479" y="4510130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6295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5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900"/>
                            </p:stCondLst>
                            <p:childTnLst>
                              <p:par>
                                <p:cTn id="10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250"/>
                            </p:stCondLst>
                            <p:childTnLst>
                              <p:par>
                                <p:cTn id="1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2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1" grpId="1" animBg="1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 animBg="1"/>
      <p:bldP spid="45" grpId="1" animBg="1"/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animBg="1"/>
      <p:bldP spid="50" grpId="1" animBg="1"/>
      <p:bldP spid="5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animBg="1"/>
      <p:bldP spid="55" grpId="1" animBg="1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animBg="1"/>
      <p:bldP spid="60" grpId="0" animBg="1"/>
      <p:bldP spid="60" grpId="1" animBg="1"/>
      <p:bldP spid="6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円/楕円 38"/>
          <p:cNvSpPr/>
          <p:nvPr userDrawn="1"/>
        </p:nvSpPr>
        <p:spPr>
          <a:xfrm>
            <a:off x="4198704" y="4487658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40" name="円/楕円 39"/>
          <p:cNvSpPr/>
          <p:nvPr userDrawn="1"/>
        </p:nvSpPr>
        <p:spPr>
          <a:xfrm>
            <a:off x="1378735" y="2148031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0"/>
          <p:cNvSpPr/>
          <p:nvPr userDrawn="1"/>
        </p:nvSpPr>
        <p:spPr>
          <a:xfrm>
            <a:off x="977278" y="254330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2" name="円/楕円 41"/>
          <p:cNvSpPr/>
          <p:nvPr userDrawn="1"/>
        </p:nvSpPr>
        <p:spPr>
          <a:xfrm>
            <a:off x="1269469" y="2065267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3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378735" y="2148031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44" name="円/楕円 43"/>
          <p:cNvSpPr/>
          <p:nvPr userDrawn="1"/>
        </p:nvSpPr>
        <p:spPr>
          <a:xfrm>
            <a:off x="514564" y="2052020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5" name="円/楕円 44"/>
          <p:cNvSpPr/>
          <p:nvPr userDrawn="1"/>
        </p:nvSpPr>
        <p:spPr>
          <a:xfrm>
            <a:off x="1433368" y="2083891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6" name="円/楕円 45"/>
          <p:cNvSpPr/>
          <p:nvPr userDrawn="1"/>
        </p:nvSpPr>
        <p:spPr>
          <a:xfrm>
            <a:off x="4867212" y="4231558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5341171" y="2853952"/>
            <a:ext cx="5822435" cy="257801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5437190" y="273169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341171" y="2086482"/>
            <a:ext cx="5822435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765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"/>
                            </p:stCondLst>
                            <p:childTnLst>
                              <p:par>
                                <p:cTn id="8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C9B934-BA3E-7213-DD75-8E7E27377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FBCC2F-7E67-1BC6-6A0C-0841AE0FD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1AFA4E-7E70-07B3-D009-C0EACB3AC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76BD42E-8968-488E-A829-E24339BBD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8BBFF0B-2EC2-F885-3007-3DD6CB270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F041B84-8FFE-DD07-2265-64E8AE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325EE6D-E1FC-1E20-0237-5D4234C6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AFD3A04-00C5-CD0E-B333-4EE9FAD1C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8984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円/楕円 39"/>
          <p:cNvSpPr/>
          <p:nvPr userDrawn="1"/>
        </p:nvSpPr>
        <p:spPr>
          <a:xfrm>
            <a:off x="2972488" y="2275085"/>
            <a:ext cx="2681623" cy="268139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1" name="円/楕円 40"/>
          <p:cNvSpPr/>
          <p:nvPr userDrawn="1"/>
        </p:nvSpPr>
        <p:spPr>
          <a:xfrm>
            <a:off x="1630623" y="4043348"/>
            <a:ext cx="1944955" cy="194478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246536" y="1861776"/>
            <a:ext cx="2053478" cy="205329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0" name="円/楕円 29"/>
          <p:cNvSpPr/>
          <p:nvPr userDrawn="1"/>
        </p:nvSpPr>
        <p:spPr>
          <a:xfrm>
            <a:off x="4784115" y="4840556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31" name="円/楕円 30"/>
          <p:cNvSpPr/>
          <p:nvPr userDrawn="1"/>
        </p:nvSpPr>
        <p:spPr>
          <a:xfrm>
            <a:off x="1049571" y="4110206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178797" y="1790262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920134" y="2218873"/>
            <a:ext cx="2651041" cy="2650811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606675" y="4012103"/>
            <a:ext cx="1895548" cy="1895383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32" name="円/楕円 31"/>
          <p:cNvSpPr/>
          <p:nvPr userDrawn="1"/>
        </p:nvSpPr>
        <p:spPr>
          <a:xfrm>
            <a:off x="602682" y="3544278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3" name="円/楕円 32"/>
          <p:cNvSpPr/>
          <p:nvPr userDrawn="1"/>
        </p:nvSpPr>
        <p:spPr>
          <a:xfrm>
            <a:off x="1376435" y="3771059"/>
            <a:ext cx="288057" cy="28803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円/楕円 33"/>
          <p:cNvSpPr/>
          <p:nvPr userDrawn="1"/>
        </p:nvSpPr>
        <p:spPr>
          <a:xfrm>
            <a:off x="4245655" y="5237278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21" name="アーチ 20"/>
          <p:cNvSpPr/>
          <p:nvPr userDrawn="1"/>
        </p:nvSpPr>
        <p:spPr>
          <a:xfrm rot="3600000">
            <a:off x="6109413" y="1613571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2" name="アーチ 21"/>
          <p:cNvSpPr/>
          <p:nvPr userDrawn="1"/>
        </p:nvSpPr>
        <p:spPr>
          <a:xfrm rot="6618510">
            <a:off x="6187138" y="1691303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6681005" y="1770594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138389" y="2241379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アーチ 35"/>
          <p:cNvSpPr/>
          <p:nvPr userDrawn="1"/>
        </p:nvSpPr>
        <p:spPr>
          <a:xfrm rot="3600000">
            <a:off x="6109413" y="3890264"/>
            <a:ext cx="994797" cy="994883"/>
          </a:xfrm>
          <a:prstGeom prst="blockArc">
            <a:avLst>
              <a:gd name="adj1" fmla="val 18941412"/>
              <a:gd name="adj2" fmla="val 11732646"/>
              <a:gd name="adj3" fmla="val 434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7" name="アーチ 36"/>
          <p:cNvSpPr/>
          <p:nvPr userDrawn="1"/>
        </p:nvSpPr>
        <p:spPr>
          <a:xfrm rot="6618510">
            <a:off x="6187138" y="3967996"/>
            <a:ext cx="839345" cy="839418"/>
          </a:xfrm>
          <a:prstGeom prst="blockArc">
            <a:avLst>
              <a:gd name="adj1" fmla="val 19452122"/>
              <a:gd name="adj2" fmla="val 11742259"/>
              <a:gd name="adj3" fmla="val 4894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681005" y="4047287"/>
            <a:ext cx="4746654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7138389" y="4518071"/>
            <a:ext cx="4289271" cy="148116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837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12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1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50"/>
                            </p:stCondLst>
                            <p:childTnLst>
                              <p:par>
                                <p:cTn id="1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950"/>
                            </p:stCondLst>
                            <p:childTnLst>
                              <p:par>
                                <p:cTn id="1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" grpId="0" animBg="1"/>
      <p:bldP spid="5" grpId="1" animBg="1"/>
      <p:bldP spid="30" grpId="0" animBg="1"/>
      <p:bldP spid="30" grpId="1" animBg="1"/>
      <p:bldP spid="31" grpId="0" animBg="1"/>
      <p:bldP spid="3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1" grpId="1" animBg="1"/>
      <p:bldP spid="14" grpId="0" animBg="1"/>
      <p:bldP spid="14" grpId="1" animBg="1"/>
      <p:bldP spid="17" grpId="0" animBg="1"/>
      <p:bldP spid="17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1" grpId="0" animBg="1"/>
      <p:bldP spid="21" grpId="1" animBg="1"/>
      <p:bldP spid="22" grpId="0" animBg="1"/>
      <p:bldP spid="22" grpId="1" animBg="1"/>
      <p:bldP spid="2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6" grpId="1" animBg="1"/>
      <p:bldP spid="37" grpId="0" animBg="1"/>
      <p:bldP spid="37" grpId="1" animBg="1"/>
      <p:bldP spid="38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円/楕円 65"/>
          <p:cNvSpPr/>
          <p:nvPr userDrawn="1"/>
        </p:nvSpPr>
        <p:spPr>
          <a:xfrm>
            <a:off x="6443807" y="1624809"/>
            <a:ext cx="1170920" cy="117081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696748" y="3947886"/>
            <a:ext cx="1170920" cy="117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6347074" y="2417828"/>
            <a:ext cx="5844927" cy="250251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3976" y="4342259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1806201" y="4847771"/>
            <a:ext cx="4058079" cy="1412725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9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7099170" y="1797976"/>
            <a:ext cx="4556106" cy="526901"/>
          </a:xfrm>
        </p:spPr>
        <p:txBody>
          <a:bodyPr anchor="b">
            <a:no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339890" y="4978398"/>
            <a:ext cx="5175776" cy="1088574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755009"/>
            <a:ext cx="5844927" cy="2502515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65" name="円/楕円 64"/>
          <p:cNvSpPr/>
          <p:nvPr userDrawn="1"/>
        </p:nvSpPr>
        <p:spPr>
          <a:xfrm>
            <a:off x="360470" y="4782456"/>
            <a:ext cx="672555" cy="672497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67" name="円/楕円 66"/>
          <p:cNvSpPr/>
          <p:nvPr userDrawn="1"/>
        </p:nvSpPr>
        <p:spPr>
          <a:xfrm>
            <a:off x="7444284" y="1245020"/>
            <a:ext cx="585460" cy="58540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0" y="4257525"/>
            <a:ext cx="5844927" cy="628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68" name="正方形/長方形 67"/>
          <p:cNvSpPr/>
          <p:nvPr userDrawn="1"/>
        </p:nvSpPr>
        <p:spPr>
          <a:xfrm>
            <a:off x="6347074" y="2354618"/>
            <a:ext cx="5844927" cy="628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4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6" grpId="1" animBg="1"/>
      <p:bldP spid="11" grpId="0" animBg="1"/>
      <p:bldP spid="11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8" grpId="0" animBg="1"/>
      <p:bldP spid="55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allAtOnce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65" grpId="0" animBg="1"/>
      <p:bldP spid="65" grpId="1" animBg="1"/>
      <p:bldP spid="67" grpId="0" animBg="1"/>
      <p:bldP spid="67" grpId="1" animBg="1"/>
      <p:bldP spid="12" grpId="0" animBg="1"/>
      <p:bldP spid="68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円/楕円 9"/>
          <p:cNvSpPr/>
          <p:nvPr userDrawn="1"/>
        </p:nvSpPr>
        <p:spPr>
          <a:xfrm>
            <a:off x="921504" y="1828574"/>
            <a:ext cx="2102048" cy="21018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812238" y="1745809"/>
            <a:ext cx="2102048" cy="21018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902745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3693080" y="1828574"/>
            <a:ext cx="2102048" cy="210186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3583814" y="1745809"/>
            <a:ext cx="2102048" cy="210186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674320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6464656" y="1828574"/>
            <a:ext cx="2102048" cy="210186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6355389" y="1745809"/>
            <a:ext cx="2102048" cy="21018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6445896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9236232" y="1828574"/>
            <a:ext cx="2102048" cy="21018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/楕円 19"/>
          <p:cNvSpPr/>
          <p:nvPr userDrawn="1"/>
        </p:nvSpPr>
        <p:spPr>
          <a:xfrm>
            <a:off x="9126966" y="1745809"/>
            <a:ext cx="2102048" cy="21018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9217473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88587" y="3992092"/>
            <a:ext cx="2651984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0250" y="4812794"/>
            <a:ext cx="2477334" cy="10956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48703" y="474523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347170" y="3990529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467146" y="4811231"/>
            <a:ext cx="2477334" cy="10956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3625600" y="4743676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127533" y="3992092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44042" y="4812794"/>
            <a:ext cx="2477334" cy="10956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6402496" y="4745238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07896" y="3992092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9020939" y="4812794"/>
            <a:ext cx="2477334" cy="10956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9179393" y="4745238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688684" y="4323538"/>
            <a:ext cx="2477334" cy="382623"/>
          </a:xfrm>
        </p:spPr>
        <p:txBody>
          <a:bodyPr anchor="t">
            <a:noAutofit/>
          </a:bodyPr>
          <a:lstStyle>
            <a:lvl1pPr algn="ctr">
              <a:defRPr sz="1200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3465581" y="4321975"/>
            <a:ext cx="2477334" cy="382623"/>
          </a:xfrm>
        </p:spPr>
        <p:txBody>
          <a:bodyPr anchor="t">
            <a:noAutofit/>
          </a:bodyPr>
          <a:lstStyle>
            <a:lvl1pPr algn="ctr">
              <a:defRPr sz="1200" i="1" baseline="0">
                <a:solidFill>
                  <a:schemeClr val="accent3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242477" y="4323538"/>
            <a:ext cx="2477334" cy="382623"/>
          </a:xfrm>
        </p:spPr>
        <p:txBody>
          <a:bodyPr anchor="t">
            <a:noAutofit/>
          </a:bodyPr>
          <a:lstStyle>
            <a:lvl1pPr algn="ctr">
              <a:defRPr sz="1200" i="1" baseline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9019374" y="4323538"/>
            <a:ext cx="2477334" cy="382623"/>
          </a:xfrm>
        </p:spPr>
        <p:txBody>
          <a:bodyPr anchor="t">
            <a:noAutofit/>
          </a:bodyPr>
          <a:lstStyle>
            <a:lvl1pPr algn="ctr">
              <a:defRPr sz="1200" i="1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124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55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50"/>
                            </p:stCondLst>
                            <p:childTnLst>
                              <p:par>
                                <p:cTn id="1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15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100"/>
                            </p:stCondLst>
                            <p:childTnLst>
                              <p:par>
                                <p:cTn id="15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1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円/楕円 9"/>
          <p:cNvSpPr/>
          <p:nvPr userDrawn="1"/>
        </p:nvSpPr>
        <p:spPr>
          <a:xfrm>
            <a:off x="921504" y="1828574"/>
            <a:ext cx="2102048" cy="21018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812238" y="1745809"/>
            <a:ext cx="2102048" cy="21018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902745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3693080" y="1828574"/>
            <a:ext cx="2102048" cy="2101866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3583814" y="1745809"/>
            <a:ext cx="2102048" cy="210186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3674320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3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6464656" y="1828574"/>
            <a:ext cx="2102048" cy="210186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6355389" y="1745809"/>
            <a:ext cx="2102048" cy="210186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6445896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2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9236232" y="1828574"/>
            <a:ext cx="2102048" cy="210186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/楕円 19"/>
          <p:cNvSpPr/>
          <p:nvPr userDrawn="1"/>
        </p:nvSpPr>
        <p:spPr>
          <a:xfrm>
            <a:off x="9126966" y="1745809"/>
            <a:ext cx="2102048" cy="210186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9217473" y="1800438"/>
            <a:ext cx="2042226" cy="204204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4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88587" y="3992092"/>
            <a:ext cx="2651984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0250" y="4521246"/>
            <a:ext cx="2477334" cy="126553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48703" y="445369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347170" y="3990529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467146" y="4519683"/>
            <a:ext cx="2477334" cy="126553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3625600" y="4452128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127533" y="3992092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244042" y="4521246"/>
            <a:ext cx="2477334" cy="126553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6402496" y="4453690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8907896" y="3992092"/>
            <a:ext cx="2675506" cy="480053"/>
          </a:xfrm>
        </p:spPr>
        <p:txBody>
          <a:bodyPr anchor="t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9020939" y="4521246"/>
            <a:ext cx="2477334" cy="1265537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9179393" y="4453690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35106" y="6288526"/>
            <a:ext cx="720142" cy="365125"/>
          </a:xfr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192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50"/>
                            </p:stCondLst>
                            <p:childTnLst>
                              <p:par>
                                <p:cTn id="10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050"/>
                            </p:stCondLst>
                            <p:childTnLst>
                              <p:par>
                                <p:cTn id="1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0"/>
                            </p:stCondLst>
                            <p:childTnLst>
                              <p:par>
                                <p:cTn id="1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100"/>
                            </p:stCondLst>
                            <p:childTnLst>
                              <p:par>
                                <p:cTn id="14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円/楕円 8"/>
          <p:cNvSpPr/>
          <p:nvPr userDrawn="1"/>
        </p:nvSpPr>
        <p:spPr>
          <a:xfrm>
            <a:off x="3123376" y="3707015"/>
            <a:ext cx="688391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3804659" y="4343357"/>
            <a:ext cx="270677" cy="2706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2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905020" y="1877068"/>
            <a:ext cx="2775610" cy="277536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664615" y="1932630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795754" y="1794303"/>
            <a:ext cx="2775610" cy="27753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886260" y="1877067"/>
            <a:ext cx="2696619" cy="2696385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418597" y="1480280"/>
            <a:ext cx="377157" cy="3771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361262" y="4785754"/>
            <a:ext cx="377590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533242" y="5201608"/>
            <a:ext cx="3431947" cy="382623"/>
          </a:xfrm>
        </p:spPr>
        <p:txBody>
          <a:bodyPr anchor="t">
            <a:noAutofit/>
          </a:bodyPr>
          <a:lstStyle>
            <a:lvl1pPr algn="ctr">
              <a:defRPr sz="1333" i="1" baseline="0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124188" y="1671101"/>
            <a:ext cx="3752310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141845" y="2257337"/>
            <a:ext cx="3724726" cy="144967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237864" y="219916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円/楕円 22"/>
          <p:cNvSpPr/>
          <p:nvPr userDrawn="1"/>
        </p:nvSpPr>
        <p:spPr>
          <a:xfrm>
            <a:off x="4237864" y="3842550"/>
            <a:ext cx="552844" cy="5527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4323138" y="3927817"/>
            <a:ext cx="382297" cy="3822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4237863" y="4554531"/>
            <a:ext cx="552844" cy="55279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32" hasCustomPrompt="1"/>
          </p:nvPr>
        </p:nvSpPr>
        <p:spPr>
          <a:xfrm>
            <a:off x="4323137" y="4639799"/>
            <a:ext cx="382297" cy="3822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27" name="円/楕円 26"/>
          <p:cNvSpPr/>
          <p:nvPr userDrawn="1"/>
        </p:nvSpPr>
        <p:spPr>
          <a:xfrm>
            <a:off x="4237864" y="5266513"/>
            <a:ext cx="552844" cy="55279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33" hasCustomPrompt="1"/>
          </p:nvPr>
        </p:nvSpPr>
        <p:spPr>
          <a:xfrm>
            <a:off x="4323138" y="5351781"/>
            <a:ext cx="382297" cy="3822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4790708" y="3878922"/>
            <a:ext cx="3086399" cy="480053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4790708" y="4590903"/>
            <a:ext cx="3086399" cy="480053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4790708" y="5302885"/>
            <a:ext cx="3086399" cy="480053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7" hasCustomPrompt="1"/>
          </p:nvPr>
        </p:nvSpPr>
        <p:spPr>
          <a:xfrm>
            <a:off x="7986229" y="1668842"/>
            <a:ext cx="3374611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8099905" y="2196900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38" hasCustomPrompt="1"/>
          </p:nvPr>
        </p:nvSpPr>
        <p:spPr>
          <a:xfrm>
            <a:off x="7979723" y="2404053"/>
            <a:ext cx="3431947" cy="382623"/>
          </a:xfrm>
        </p:spPr>
        <p:txBody>
          <a:bodyPr anchor="t">
            <a:noAutofit/>
          </a:bodyPr>
          <a:lstStyle>
            <a:lvl1pPr algn="l">
              <a:defRPr sz="133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7" name="グループ化 96"/>
          <p:cNvGrpSpPr/>
          <p:nvPr userDrawn="1"/>
        </p:nvGrpSpPr>
        <p:grpSpPr>
          <a:xfrm>
            <a:off x="8066814" y="2804650"/>
            <a:ext cx="3425697" cy="287203"/>
            <a:chOff x="12418479" y="4395656"/>
            <a:chExt cx="5138100" cy="430805"/>
          </a:xfrm>
        </p:grpSpPr>
        <p:sp>
          <p:nvSpPr>
            <p:cNvPr id="37" name="円/楕円 36"/>
            <p:cNvSpPr/>
            <p:nvPr userDrawn="1"/>
          </p:nvSpPr>
          <p:spPr>
            <a:xfrm>
              <a:off x="12418479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12941512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9" name="円/楕円 38"/>
            <p:cNvSpPr/>
            <p:nvPr userDrawn="1"/>
          </p:nvSpPr>
          <p:spPr>
            <a:xfrm>
              <a:off x="13464545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0" name="円/楕円 39"/>
            <p:cNvSpPr/>
            <p:nvPr userDrawn="1"/>
          </p:nvSpPr>
          <p:spPr>
            <a:xfrm>
              <a:off x="13987578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1" name="円/楕円 40"/>
            <p:cNvSpPr/>
            <p:nvPr userDrawn="1"/>
          </p:nvSpPr>
          <p:spPr>
            <a:xfrm>
              <a:off x="14510611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2" name="円/楕円 41"/>
            <p:cNvSpPr/>
            <p:nvPr userDrawn="1"/>
          </p:nvSpPr>
          <p:spPr>
            <a:xfrm>
              <a:off x="15556677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3" name="円/楕円 42"/>
            <p:cNvSpPr/>
            <p:nvPr userDrawn="1"/>
          </p:nvSpPr>
          <p:spPr>
            <a:xfrm>
              <a:off x="16079710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4" name="円/楕円 43"/>
            <p:cNvSpPr/>
            <p:nvPr userDrawn="1"/>
          </p:nvSpPr>
          <p:spPr>
            <a:xfrm>
              <a:off x="1712577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5" name="円/楕円 44"/>
            <p:cNvSpPr/>
            <p:nvPr userDrawn="1"/>
          </p:nvSpPr>
          <p:spPr>
            <a:xfrm>
              <a:off x="15033644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6" name="円/楕円 45"/>
            <p:cNvSpPr/>
            <p:nvPr userDrawn="1"/>
          </p:nvSpPr>
          <p:spPr>
            <a:xfrm>
              <a:off x="16602743" y="4395656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61" name="テキスト プレースホルダー 6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7979723" y="3275051"/>
            <a:ext cx="3431947" cy="382623"/>
          </a:xfrm>
        </p:spPr>
        <p:txBody>
          <a:bodyPr anchor="t">
            <a:noAutofit/>
          </a:bodyPr>
          <a:lstStyle>
            <a:lvl1pPr algn="l">
              <a:defRPr sz="133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8" name="グループ化 97"/>
          <p:cNvGrpSpPr/>
          <p:nvPr userDrawn="1"/>
        </p:nvGrpSpPr>
        <p:grpSpPr>
          <a:xfrm>
            <a:off x="8066814" y="3675649"/>
            <a:ext cx="3425697" cy="287203"/>
            <a:chOff x="12418479" y="5702154"/>
            <a:chExt cx="5138100" cy="430805"/>
          </a:xfrm>
        </p:grpSpPr>
        <p:sp>
          <p:nvSpPr>
            <p:cNvPr id="63" name="円/楕円 62"/>
            <p:cNvSpPr/>
            <p:nvPr userDrawn="1"/>
          </p:nvSpPr>
          <p:spPr>
            <a:xfrm>
              <a:off x="12418479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4" name="円/楕円 63"/>
            <p:cNvSpPr/>
            <p:nvPr userDrawn="1"/>
          </p:nvSpPr>
          <p:spPr>
            <a:xfrm>
              <a:off x="12941512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5" name="円/楕円 64"/>
            <p:cNvSpPr/>
            <p:nvPr userDrawn="1"/>
          </p:nvSpPr>
          <p:spPr>
            <a:xfrm>
              <a:off x="13464545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6" name="円/楕円 65"/>
            <p:cNvSpPr/>
            <p:nvPr userDrawn="1"/>
          </p:nvSpPr>
          <p:spPr>
            <a:xfrm>
              <a:off x="13987578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7" name="円/楕円 66"/>
            <p:cNvSpPr/>
            <p:nvPr userDrawn="1"/>
          </p:nvSpPr>
          <p:spPr>
            <a:xfrm>
              <a:off x="14510611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8" name="円/楕円 67"/>
            <p:cNvSpPr/>
            <p:nvPr userDrawn="1"/>
          </p:nvSpPr>
          <p:spPr>
            <a:xfrm>
              <a:off x="15556677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9" name="円/楕円 68"/>
            <p:cNvSpPr/>
            <p:nvPr userDrawn="1"/>
          </p:nvSpPr>
          <p:spPr>
            <a:xfrm>
              <a:off x="16079710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0" name="円/楕円 69"/>
            <p:cNvSpPr/>
            <p:nvPr userDrawn="1"/>
          </p:nvSpPr>
          <p:spPr>
            <a:xfrm>
              <a:off x="1712577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1" name="円/楕円 70"/>
            <p:cNvSpPr/>
            <p:nvPr userDrawn="1"/>
          </p:nvSpPr>
          <p:spPr>
            <a:xfrm>
              <a:off x="15033644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2" name="円/楕円 71"/>
            <p:cNvSpPr/>
            <p:nvPr userDrawn="1"/>
          </p:nvSpPr>
          <p:spPr>
            <a:xfrm>
              <a:off x="16602743" y="5702154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7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7979723" y="4146050"/>
            <a:ext cx="3431947" cy="382623"/>
          </a:xfrm>
        </p:spPr>
        <p:txBody>
          <a:bodyPr anchor="t">
            <a:noAutofit/>
          </a:bodyPr>
          <a:lstStyle>
            <a:lvl1pPr algn="l">
              <a:defRPr sz="133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99" name="グループ化 98"/>
          <p:cNvGrpSpPr/>
          <p:nvPr userDrawn="1"/>
        </p:nvGrpSpPr>
        <p:grpSpPr>
          <a:xfrm>
            <a:off x="8066814" y="4546647"/>
            <a:ext cx="3425697" cy="287203"/>
            <a:chOff x="12418479" y="7008652"/>
            <a:chExt cx="5138100" cy="430805"/>
          </a:xfrm>
        </p:grpSpPr>
        <p:sp>
          <p:nvSpPr>
            <p:cNvPr id="75" name="円/楕円 74"/>
            <p:cNvSpPr/>
            <p:nvPr userDrawn="1"/>
          </p:nvSpPr>
          <p:spPr>
            <a:xfrm>
              <a:off x="12418479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6" name="円/楕円 75"/>
            <p:cNvSpPr/>
            <p:nvPr userDrawn="1"/>
          </p:nvSpPr>
          <p:spPr>
            <a:xfrm>
              <a:off x="12941512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7" name="円/楕円 76"/>
            <p:cNvSpPr/>
            <p:nvPr userDrawn="1"/>
          </p:nvSpPr>
          <p:spPr>
            <a:xfrm>
              <a:off x="13464545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8" name="円/楕円 77"/>
            <p:cNvSpPr/>
            <p:nvPr userDrawn="1"/>
          </p:nvSpPr>
          <p:spPr>
            <a:xfrm>
              <a:off x="13987578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79" name="円/楕円 78"/>
            <p:cNvSpPr/>
            <p:nvPr userDrawn="1"/>
          </p:nvSpPr>
          <p:spPr>
            <a:xfrm>
              <a:off x="14510611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0" name="円/楕円 79"/>
            <p:cNvSpPr/>
            <p:nvPr userDrawn="1"/>
          </p:nvSpPr>
          <p:spPr>
            <a:xfrm>
              <a:off x="15556677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1" name="円/楕円 80"/>
            <p:cNvSpPr/>
            <p:nvPr userDrawn="1"/>
          </p:nvSpPr>
          <p:spPr>
            <a:xfrm>
              <a:off x="16079710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2" name="円/楕円 81"/>
            <p:cNvSpPr/>
            <p:nvPr userDrawn="1"/>
          </p:nvSpPr>
          <p:spPr>
            <a:xfrm>
              <a:off x="1712577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3" name="円/楕円 82"/>
            <p:cNvSpPr/>
            <p:nvPr userDrawn="1"/>
          </p:nvSpPr>
          <p:spPr>
            <a:xfrm>
              <a:off x="15033644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4" name="円/楕円 83"/>
            <p:cNvSpPr/>
            <p:nvPr userDrawn="1"/>
          </p:nvSpPr>
          <p:spPr>
            <a:xfrm>
              <a:off x="16602743" y="7008652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85" name="テキスト プレースホルダー 6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7979723" y="5017049"/>
            <a:ext cx="3431947" cy="382623"/>
          </a:xfrm>
        </p:spPr>
        <p:txBody>
          <a:bodyPr anchor="t">
            <a:noAutofit/>
          </a:bodyPr>
          <a:lstStyle>
            <a:lvl1pPr algn="l">
              <a:defRPr sz="1333" i="1" baseline="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8066814" y="5417646"/>
            <a:ext cx="3425697" cy="287203"/>
            <a:chOff x="12418479" y="8315150"/>
            <a:chExt cx="5138100" cy="430805"/>
          </a:xfrm>
        </p:grpSpPr>
        <p:sp>
          <p:nvSpPr>
            <p:cNvPr id="87" name="円/楕円 86"/>
            <p:cNvSpPr/>
            <p:nvPr userDrawn="1"/>
          </p:nvSpPr>
          <p:spPr>
            <a:xfrm>
              <a:off x="12418479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8" name="円/楕円 87"/>
            <p:cNvSpPr/>
            <p:nvPr userDrawn="1"/>
          </p:nvSpPr>
          <p:spPr>
            <a:xfrm>
              <a:off x="12941512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89" name="円/楕円 88"/>
            <p:cNvSpPr/>
            <p:nvPr userDrawn="1"/>
          </p:nvSpPr>
          <p:spPr>
            <a:xfrm>
              <a:off x="13464545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0" name="円/楕円 89"/>
            <p:cNvSpPr/>
            <p:nvPr userDrawn="1"/>
          </p:nvSpPr>
          <p:spPr>
            <a:xfrm>
              <a:off x="13987578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1" name="円/楕円 90"/>
            <p:cNvSpPr/>
            <p:nvPr userDrawn="1"/>
          </p:nvSpPr>
          <p:spPr>
            <a:xfrm>
              <a:off x="14510611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2" name="円/楕円 91"/>
            <p:cNvSpPr/>
            <p:nvPr userDrawn="1"/>
          </p:nvSpPr>
          <p:spPr>
            <a:xfrm>
              <a:off x="15556677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3" name="円/楕円 92"/>
            <p:cNvSpPr/>
            <p:nvPr userDrawn="1"/>
          </p:nvSpPr>
          <p:spPr>
            <a:xfrm>
              <a:off x="16079710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4" name="円/楕円 93"/>
            <p:cNvSpPr/>
            <p:nvPr userDrawn="1"/>
          </p:nvSpPr>
          <p:spPr>
            <a:xfrm>
              <a:off x="1712577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5" name="円/楕円 94"/>
            <p:cNvSpPr/>
            <p:nvPr userDrawn="1"/>
          </p:nvSpPr>
          <p:spPr>
            <a:xfrm>
              <a:off x="15033644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96" name="円/楕円 95"/>
            <p:cNvSpPr/>
            <p:nvPr userDrawn="1"/>
          </p:nvSpPr>
          <p:spPr>
            <a:xfrm>
              <a:off x="16602743" y="8315150"/>
              <a:ext cx="430805" cy="4308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225066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12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700"/>
                            </p:stCondLst>
                            <p:childTnLst>
                              <p:par>
                                <p:cTn id="1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400"/>
                            </p:stCondLst>
                            <p:childTnLst>
                              <p:par>
                                <p:cTn id="1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0" y="3689249"/>
            <a:ext cx="12192000" cy="90714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4339" y="3689249"/>
            <a:ext cx="1914789" cy="907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293515" y="3689247"/>
            <a:ext cx="1898486" cy="907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7527983" y="3689247"/>
            <a:ext cx="2774219" cy="907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4698984" y="3689247"/>
            <a:ext cx="2774219" cy="907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924765" y="3689248"/>
            <a:ext cx="2774219" cy="90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円/楕円 15"/>
          <p:cNvSpPr/>
          <p:nvPr userDrawn="1"/>
        </p:nvSpPr>
        <p:spPr>
          <a:xfrm>
            <a:off x="1715910" y="3531405"/>
            <a:ext cx="406435" cy="406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4495766" y="3531405"/>
            <a:ext cx="406435" cy="406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7286275" y="3531405"/>
            <a:ext cx="406435" cy="406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10073260" y="3531405"/>
            <a:ext cx="406435" cy="406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104213" y="3023163"/>
            <a:ext cx="1629829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02904" y="2568384"/>
            <a:ext cx="303244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02904" y="1619312"/>
            <a:ext cx="3032446" cy="823041"/>
          </a:xfrm>
        </p:spPr>
        <p:txBody>
          <a:bodyPr anchor="b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38914" y="2525922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884069" y="3974632"/>
            <a:ext cx="1629829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182761" y="4419738"/>
            <a:ext cx="303244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3618770" y="4919142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182761" y="5054232"/>
            <a:ext cx="3032446" cy="8230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674578" y="3008648"/>
            <a:ext cx="1629829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973270" y="2553869"/>
            <a:ext cx="303244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973270" y="1604798"/>
            <a:ext cx="3032446" cy="823041"/>
          </a:xfrm>
        </p:spPr>
        <p:txBody>
          <a:bodyPr anchor="b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6409279" y="2511408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9477993" y="3974632"/>
            <a:ext cx="1629829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776684" y="4419738"/>
            <a:ext cx="303244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9212694" y="4919142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776684" y="5054232"/>
            <a:ext cx="3032446" cy="823041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2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story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アーチ 4"/>
          <p:cNvSpPr/>
          <p:nvPr userDrawn="1"/>
        </p:nvSpPr>
        <p:spPr>
          <a:xfrm rot="4617169">
            <a:off x="392594" y="3606090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3948192"/>
            <a:ext cx="418276" cy="304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6" name="正方形/長方形 35"/>
          <p:cNvSpPr/>
          <p:nvPr userDrawn="1"/>
        </p:nvSpPr>
        <p:spPr>
          <a:xfrm rot="5400000">
            <a:off x="125748" y="2982608"/>
            <a:ext cx="1271293" cy="304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7" name="円/楕円 36"/>
          <p:cNvSpPr/>
          <p:nvPr userDrawn="1"/>
        </p:nvSpPr>
        <p:spPr>
          <a:xfrm>
            <a:off x="676719" y="2277536"/>
            <a:ext cx="169348" cy="1693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8" name="円/楕円 37"/>
          <p:cNvSpPr/>
          <p:nvPr userDrawn="1"/>
        </p:nvSpPr>
        <p:spPr>
          <a:xfrm flipV="1">
            <a:off x="605769" y="3823734"/>
            <a:ext cx="279422" cy="2793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正方形/長方形 38"/>
          <p:cNvSpPr/>
          <p:nvPr userDrawn="1"/>
        </p:nvSpPr>
        <p:spPr>
          <a:xfrm flipV="1">
            <a:off x="885191" y="3948192"/>
            <a:ext cx="1697367" cy="304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0" name="アーチ 4"/>
          <p:cNvSpPr/>
          <p:nvPr userDrawn="1"/>
        </p:nvSpPr>
        <p:spPr>
          <a:xfrm rot="16982831" flipV="1">
            <a:off x="2558131" y="3597475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41" name="正方形/長方形 40"/>
          <p:cNvSpPr/>
          <p:nvPr userDrawn="1"/>
        </p:nvSpPr>
        <p:spPr>
          <a:xfrm rot="16200000" flipV="1">
            <a:off x="2291285" y="4910233"/>
            <a:ext cx="1271293" cy="304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円/楕円 41"/>
          <p:cNvSpPr/>
          <p:nvPr userDrawn="1"/>
        </p:nvSpPr>
        <p:spPr>
          <a:xfrm flipV="1">
            <a:off x="2842257" y="5476454"/>
            <a:ext cx="169348" cy="1693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8" name="円/楕円 47"/>
          <p:cNvSpPr/>
          <p:nvPr userDrawn="1"/>
        </p:nvSpPr>
        <p:spPr>
          <a:xfrm>
            <a:off x="2774518" y="3823072"/>
            <a:ext cx="279422" cy="2793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9" name="正方形/長方形 48"/>
          <p:cNvSpPr/>
          <p:nvPr userDrawn="1"/>
        </p:nvSpPr>
        <p:spPr>
          <a:xfrm>
            <a:off x="3053940" y="3947533"/>
            <a:ext cx="1697367" cy="304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0" name="アーチ 4"/>
          <p:cNvSpPr/>
          <p:nvPr userDrawn="1"/>
        </p:nvSpPr>
        <p:spPr>
          <a:xfrm rot="4617169">
            <a:off x="4726880" y="3608972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51" name="正方形/長方形 50"/>
          <p:cNvSpPr/>
          <p:nvPr userDrawn="1"/>
        </p:nvSpPr>
        <p:spPr>
          <a:xfrm rot="5400000">
            <a:off x="4460034" y="2985489"/>
            <a:ext cx="1271293" cy="30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2" name="円/楕円 51"/>
          <p:cNvSpPr/>
          <p:nvPr userDrawn="1"/>
        </p:nvSpPr>
        <p:spPr>
          <a:xfrm>
            <a:off x="5011006" y="2280417"/>
            <a:ext cx="169348" cy="1693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4" name="円/楕円 53"/>
          <p:cNvSpPr/>
          <p:nvPr userDrawn="1"/>
        </p:nvSpPr>
        <p:spPr>
          <a:xfrm flipV="1">
            <a:off x="4947484" y="3823734"/>
            <a:ext cx="279422" cy="27939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5" name="正方形/長方形 54"/>
          <p:cNvSpPr/>
          <p:nvPr userDrawn="1"/>
        </p:nvSpPr>
        <p:spPr>
          <a:xfrm flipV="1">
            <a:off x="5226906" y="3948192"/>
            <a:ext cx="1697367" cy="304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6" name="アーチ 4"/>
          <p:cNvSpPr/>
          <p:nvPr userDrawn="1"/>
        </p:nvSpPr>
        <p:spPr>
          <a:xfrm rot="16982831" flipV="1">
            <a:off x="6899846" y="3597475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57" name="正方形/長方形 56"/>
          <p:cNvSpPr/>
          <p:nvPr userDrawn="1"/>
        </p:nvSpPr>
        <p:spPr>
          <a:xfrm rot="16200000" flipV="1">
            <a:off x="6633000" y="4910233"/>
            <a:ext cx="1271293" cy="304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8" name="円/楕円 57"/>
          <p:cNvSpPr/>
          <p:nvPr userDrawn="1"/>
        </p:nvSpPr>
        <p:spPr>
          <a:xfrm flipV="1">
            <a:off x="7183971" y="5476454"/>
            <a:ext cx="169348" cy="16933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0" name="円/楕円 59"/>
          <p:cNvSpPr/>
          <p:nvPr userDrawn="1"/>
        </p:nvSpPr>
        <p:spPr>
          <a:xfrm>
            <a:off x="7116233" y="3823072"/>
            <a:ext cx="279422" cy="2793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1" name="正方形/長方形 60"/>
          <p:cNvSpPr/>
          <p:nvPr userDrawn="1"/>
        </p:nvSpPr>
        <p:spPr>
          <a:xfrm>
            <a:off x="7395655" y="3947533"/>
            <a:ext cx="1697367" cy="304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2" name="アーチ 4"/>
          <p:cNvSpPr/>
          <p:nvPr userDrawn="1"/>
        </p:nvSpPr>
        <p:spPr>
          <a:xfrm rot="4617169">
            <a:off x="9068595" y="3608972"/>
            <a:ext cx="707119" cy="719757"/>
          </a:xfrm>
          <a:custGeom>
            <a:avLst/>
            <a:gdLst/>
            <a:ahLst/>
            <a:cxnLst/>
            <a:rect l="l" t="t" r="r" b="b"/>
            <a:pathLst>
              <a:path w="1060678" h="1079542">
                <a:moveTo>
                  <a:pt x="0" y="403821"/>
                </a:moveTo>
                <a:cubicBezTo>
                  <a:pt x="49928" y="204954"/>
                  <a:pt x="212205" y="48210"/>
                  <a:pt x="421631" y="9189"/>
                </a:cubicBezTo>
                <a:cubicBezTo>
                  <a:pt x="677346" y="-38457"/>
                  <a:pt x="930695" y="102950"/>
                  <a:pt x="1024375" y="345611"/>
                </a:cubicBezTo>
                <a:cubicBezTo>
                  <a:pt x="1118055" y="588272"/>
                  <a:pt x="1025447" y="863236"/>
                  <a:pt x="804051" y="999780"/>
                </a:cubicBezTo>
                <a:cubicBezTo>
                  <a:pt x="679200" y="1076781"/>
                  <a:pt x="533398" y="1097424"/>
                  <a:pt x="399074" y="1064336"/>
                </a:cubicBezTo>
                <a:lnTo>
                  <a:pt x="409963" y="1017346"/>
                </a:lnTo>
                <a:cubicBezTo>
                  <a:pt x="532246" y="1047467"/>
                  <a:pt x="664978" y="1028674"/>
                  <a:pt x="778638" y="958576"/>
                </a:cubicBezTo>
                <a:cubicBezTo>
                  <a:pt x="980188" y="834272"/>
                  <a:pt x="1064494" y="583956"/>
                  <a:pt x="979212" y="363047"/>
                </a:cubicBezTo>
                <a:cubicBezTo>
                  <a:pt x="893930" y="142138"/>
                  <a:pt x="663291" y="13407"/>
                  <a:pt x="430498" y="56782"/>
                </a:cubicBezTo>
                <a:cubicBezTo>
                  <a:pt x="240313" y="92218"/>
                  <a:pt x="92840" y="234299"/>
                  <a:pt x="47020" y="41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63" name="正方形/長方形 62"/>
          <p:cNvSpPr/>
          <p:nvPr userDrawn="1"/>
        </p:nvSpPr>
        <p:spPr>
          <a:xfrm rot="5400000">
            <a:off x="8801748" y="2985489"/>
            <a:ext cx="1271293" cy="304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4" name="円/楕円 63"/>
          <p:cNvSpPr/>
          <p:nvPr userDrawn="1"/>
        </p:nvSpPr>
        <p:spPr>
          <a:xfrm>
            <a:off x="9352720" y="2280417"/>
            <a:ext cx="169348" cy="16933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6" name="円/楕円 65"/>
          <p:cNvSpPr/>
          <p:nvPr userDrawn="1"/>
        </p:nvSpPr>
        <p:spPr>
          <a:xfrm flipV="1">
            <a:off x="9286174" y="3823734"/>
            <a:ext cx="279422" cy="27939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7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85191" y="2180232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889678" y="268399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3" name="正方形/長方形 72"/>
          <p:cNvSpPr/>
          <p:nvPr userDrawn="1"/>
        </p:nvSpPr>
        <p:spPr>
          <a:xfrm>
            <a:off x="985155" y="2619056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94448" y="1792545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209971" y="2180232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214458" y="268399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5309935" y="2619056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78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519228" y="1792545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2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7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550722" y="2180232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0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555209" y="268399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9650686" y="2619056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59978" y="1792545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3053940" y="4421711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3058427" y="492547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 userDrawn="1"/>
        </p:nvSpPr>
        <p:spPr>
          <a:xfrm>
            <a:off x="3153904" y="4860535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8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2346262" y="5641924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3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8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7398137" y="4421711"/>
            <a:ext cx="2452425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7402624" y="4925474"/>
            <a:ext cx="2452425" cy="82304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89" name="正方形/長方形 88"/>
          <p:cNvSpPr/>
          <p:nvPr userDrawn="1"/>
        </p:nvSpPr>
        <p:spPr>
          <a:xfrm>
            <a:off x="7498100" y="4860535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0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6690458" y="5641924"/>
            <a:ext cx="1164374" cy="480053"/>
          </a:xfrm>
        </p:spPr>
        <p:txBody>
          <a:bodyPr anchor="t">
            <a:noAutofit/>
          </a:bodyPr>
          <a:lstStyle>
            <a:lvl1pPr algn="ctr">
              <a:defRPr sz="2133" i="1" baseline="0">
                <a:solidFill>
                  <a:schemeClr val="accent4">
                    <a:lumMod val="5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9999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 flipV="1">
            <a:off x="9565595" y="3948191"/>
            <a:ext cx="2626405" cy="304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8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9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4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9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4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50"/>
                            </p:stCondLst>
                            <p:childTnLst>
                              <p:par>
                                <p:cTn id="7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8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3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800"/>
                            </p:stCondLst>
                            <p:childTnLst>
                              <p:par>
                                <p:cTn id="9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3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1950"/>
                            </p:stCondLst>
                            <p:childTnLst>
                              <p:par>
                                <p:cTn id="11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7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7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2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700"/>
                            </p:stCondLst>
                            <p:childTnLst>
                              <p:par>
                                <p:cTn id="1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350"/>
                            </p:stCondLst>
                            <p:childTnLst>
                              <p:par>
                                <p:cTn id="15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1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6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1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600"/>
                            </p:stCondLst>
                            <p:childTnLst>
                              <p:par>
                                <p:cTn id="1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1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96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10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6" presetID="2" presetClass="entr" presetSubtype="2" decel="9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75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2" decel="9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7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animBg="1"/>
      <p:bldP spid="7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78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2" decel="98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animBg="1"/>
      <p:bldP spid="90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 vert="horz" lIns="163275" tIns="81638" rIns="163275" bIns="81638" rtlCol="0">
            <a:normAutofit/>
          </a:bodyPr>
          <a:lstStyle>
            <a:lvl1pPr>
              <a:defRPr lang="ja-JP" altLang="en-US" i="1" dirty="0">
                <a:solidFill>
                  <a:schemeClr val="tx1">
                    <a:lumMod val="50000"/>
                    <a:lumOff val="50000"/>
                  </a:schemeClr>
                </a:solidFill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" y="2517304"/>
            <a:ext cx="12191999" cy="1298575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二等辺三角形 7"/>
          <p:cNvSpPr/>
          <p:nvPr userDrawn="1"/>
        </p:nvSpPr>
        <p:spPr>
          <a:xfrm>
            <a:off x="5362892" y="2205301"/>
            <a:ext cx="630117" cy="311381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二等辺三角形 33"/>
          <p:cNvSpPr/>
          <p:nvPr userDrawn="1"/>
        </p:nvSpPr>
        <p:spPr>
          <a:xfrm rot="10800000">
            <a:off x="2336060" y="3815257"/>
            <a:ext cx="634470" cy="312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二等辺三角形 7"/>
          <p:cNvSpPr/>
          <p:nvPr userDrawn="1"/>
        </p:nvSpPr>
        <p:spPr>
          <a:xfrm>
            <a:off x="7236329" y="2205301"/>
            <a:ext cx="630117" cy="311381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二等辺三角形 33"/>
          <p:cNvSpPr/>
          <p:nvPr userDrawn="1"/>
        </p:nvSpPr>
        <p:spPr>
          <a:xfrm rot="10800000">
            <a:off x="4209497" y="3815257"/>
            <a:ext cx="634470" cy="312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二等辺三角形 7"/>
          <p:cNvSpPr/>
          <p:nvPr userDrawn="1"/>
        </p:nvSpPr>
        <p:spPr>
          <a:xfrm>
            <a:off x="9109767" y="2205301"/>
            <a:ext cx="630117" cy="311381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二等辺三角形 33"/>
          <p:cNvSpPr/>
          <p:nvPr userDrawn="1"/>
        </p:nvSpPr>
        <p:spPr>
          <a:xfrm rot="10800000">
            <a:off x="6082934" y="3815257"/>
            <a:ext cx="634470" cy="312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二等辺三角形 7"/>
          <p:cNvSpPr/>
          <p:nvPr userDrawn="1"/>
        </p:nvSpPr>
        <p:spPr>
          <a:xfrm>
            <a:off x="10983204" y="2205301"/>
            <a:ext cx="630117" cy="311381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2" name="二等辺三角形 33"/>
          <p:cNvSpPr/>
          <p:nvPr userDrawn="1"/>
        </p:nvSpPr>
        <p:spPr>
          <a:xfrm rot="10800000">
            <a:off x="7956372" y="3815257"/>
            <a:ext cx="634470" cy="312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二等辺三角形 7"/>
          <p:cNvSpPr/>
          <p:nvPr userDrawn="1"/>
        </p:nvSpPr>
        <p:spPr>
          <a:xfrm>
            <a:off x="3489455" y="2205301"/>
            <a:ext cx="630117" cy="311381"/>
          </a:xfrm>
          <a:custGeom>
            <a:avLst/>
            <a:gdLst/>
            <a:ahLst/>
            <a:cxnLst/>
            <a:rect l="l" t="t" r="r" b="b"/>
            <a:pathLst>
              <a:path w="945094" h="467072">
                <a:moveTo>
                  <a:pt x="467072" y="0"/>
                </a:moveTo>
                <a:lnTo>
                  <a:pt x="945094" y="467072"/>
                </a:lnTo>
                <a:lnTo>
                  <a:pt x="0" y="46707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二等辺三角形 33"/>
          <p:cNvSpPr/>
          <p:nvPr userDrawn="1"/>
        </p:nvSpPr>
        <p:spPr>
          <a:xfrm rot="10800000">
            <a:off x="462623" y="3815257"/>
            <a:ext cx="634470" cy="312000"/>
          </a:xfrm>
          <a:custGeom>
            <a:avLst/>
            <a:gdLst/>
            <a:ahLst/>
            <a:cxnLst/>
            <a:rect l="l" t="t" r="r" b="b"/>
            <a:pathLst>
              <a:path w="951623" h="468000">
                <a:moveTo>
                  <a:pt x="951623" y="468000"/>
                </a:moveTo>
                <a:lnTo>
                  <a:pt x="0" y="468000"/>
                </a:lnTo>
                <a:lnTo>
                  <a:pt x="269575" y="198426"/>
                </a:lnTo>
                <a:lnTo>
                  <a:pt x="472652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718936" y="4780193"/>
            <a:ext cx="10801146" cy="1170662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814955" y="4684183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6"/>
          <p:cNvSpPr/>
          <p:nvPr userDrawn="1"/>
        </p:nvSpPr>
        <p:spPr>
          <a:xfrm rot="18900000">
            <a:off x="2412195" y="2775910"/>
            <a:ext cx="3499354" cy="78011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6"/>
          <p:cNvSpPr/>
          <p:nvPr userDrawn="1"/>
        </p:nvSpPr>
        <p:spPr>
          <a:xfrm rot="18900000">
            <a:off x="4285632" y="2775910"/>
            <a:ext cx="3499354" cy="78011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正方形/長方形 6"/>
          <p:cNvSpPr/>
          <p:nvPr userDrawn="1"/>
        </p:nvSpPr>
        <p:spPr>
          <a:xfrm rot="18900000">
            <a:off x="6159069" y="2775910"/>
            <a:ext cx="3499354" cy="78011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正方形/長方形 6"/>
          <p:cNvSpPr/>
          <p:nvPr userDrawn="1"/>
        </p:nvSpPr>
        <p:spPr>
          <a:xfrm rot="18900000">
            <a:off x="8032507" y="2775910"/>
            <a:ext cx="3499354" cy="78011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正方形/長方形 6"/>
          <p:cNvSpPr/>
          <p:nvPr userDrawn="1"/>
        </p:nvSpPr>
        <p:spPr>
          <a:xfrm rot="18900000">
            <a:off x="538758" y="2775910"/>
            <a:ext cx="3499354" cy="780119"/>
          </a:xfrm>
          <a:custGeom>
            <a:avLst/>
            <a:gdLst/>
            <a:ahLst/>
            <a:cxnLst/>
            <a:rect l="l" t="t" r="r" b="b"/>
            <a:pathLst>
              <a:path w="5248576" h="1170179">
                <a:moveTo>
                  <a:pt x="4078397" y="0"/>
                </a:moveTo>
                <a:lnTo>
                  <a:pt x="5248576" y="1170179"/>
                </a:lnTo>
                <a:lnTo>
                  <a:pt x="1170178" y="11701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 rot="18900000">
            <a:off x="1116373" y="2852220"/>
            <a:ext cx="2382179" cy="5804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dirty="0"/>
              <a:t>Word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 rot="18900000">
            <a:off x="2993718" y="2852220"/>
            <a:ext cx="2382179" cy="5804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 rot="18900000">
            <a:off x="4871063" y="2852220"/>
            <a:ext cx="2382179" cy="5804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 rot="18900000">
            <a:off x="6748407" y="2852220"/>
            <a:ext cx="2382179" cy="5804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 rot="18900000">
            <a:off x="8625751" y="2852220"/>
            <a:ext cx="2382179" cy="58041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>
                <a:solidFill>
                  <a:schemeClr val="bg1"/>
                </a:solidFill>
                <a:effectLst/>
                <a:latin typeface="Route 159 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188459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25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31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  <p:bldP spid="11" grpId="0" animBg="1"/>
      <p:bldP spid="14" grpId="0" animBg="1"/>
      <p:bldP spid="17" grpId="0" animBg="1"/>
      <p:bldP spid="20" grpId="0" animBg="1"/>
      <p:bldP spid="23" grpId="0" animBg="1"/>
      <p:bldP spid="26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73136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2554047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4934970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7315868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9696778" y="1579249"/>
            <a:ext cx="2304390" cy="3286819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9" hasCustomPrompt="1"/>
          </p:nvPr>
        </p:nvSpPr>
        <p:spPr>
          <a:xfrm>
            <a:off x="173582" y="4363360"/>
            <a:ext cx="2304192" cy="502708"/>
          </a:xfrm>
          <a:solidFill>
            <a:schemeClr val="accent1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テキスト プレースホルダー 13"/>
          <p:cNvSpPr>
            <a:spLocks noGrp="1"/>
          </p:cNvSpPr>
          <p:nvPr>
            <p:ph type="body" sz="quarter" idx="20" hasCustomPrompt="1"/>
          </p:nvPr>
        </p:nvSpPr>
        <p:spPr>
          <a:xfrm>
            <a:off x="2554381" y="4363360"/>
            <a:ext cx="2304192" cy="502708"/>
          </a:xfrm>
          <a:solidFill>
            <a:schemeClr val="accent3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6" name="テキスト プレースホルダー 13"/>
          <p:cNvSpPr>
            <a:spLocks noGrp="1"/>
          </p:cNvSpPr>
          <p:nvPr>
            <p:ph type="body" sz="quarter" idx="21" hasCustomPrompt="1"/>
          </p:nvPr>
        </p:nvSpPr>
        <p:spPr>
          <a:xfrm>
            <a:off x="9696778" y="4363360"/>
            <a:ext cx="2304192" cy="502708"/>
          </a:xfrm>
          <a:solidFill>
            <a:schemeClr val="accent5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7" name="テキスト プレースホルダー 13"/>
          <p:cNvSpPr>
            <a:spLocks noGrp="1"/>
          </p:cNvSpPr>
          <p:nvPr>
            <p:ph type="body" sz="quarter" idx="22" hasCustomPrompt="1"/>
          </p:nvPr>
        </p:nvSpPr>
        <p:spPr>
          <a:xfrm>
            <a:off x="7315980" y="4363360"/>
            <a:ext cx="2304192" cy="502708"/>
          </a:xfrm>
          <a:solidFill>
            <a:schemeClr val="accent4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13"/>
          <p:cNvSpPr>
            <a:spLocks noGrp="1"/>
          </p:cNvSpPr>
          <p:nvPr>
            <p:ph type="body" sz="quarter" idx="23" hasCustomPrompt="1"/>
          </p:nvPr>
        </p:nvSpPr>
        <p:spPr>
          <a:xfrm>
            <a:off x="4935068" y="4363360"/>
            <a:ext cx="2304192" cy="502708"/>
          </a:xfrm>
          <a:solidFill>
            <a:schemeClr val="accent2">
              <a:alpha val="8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18936" y="5109186"/>
            <a:ext cx="10801146" cy="1020369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814955" y="5013176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70007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1844824"/>
            <a:ext cx="4753324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平行四辺形 11"/>
          <p:cNvSpPr/>
          <p:nvPr userDrawn="1"/>
        </p:nvSpPr>
        <p:spPr>
          <a:xfrm>
            <a:off x="1200104" y="2564904"/>
            <a:ext cx="3553220" cy="368041"/>
          </a:xfrm>
          <a:prstGeom prst="parallelogram">
            <a:avLst>
              <a:gd name="adj" fmla="val 13705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82310" y="1964837"/>
            <a:ext cx="4352422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平行四辺形 21"/>
          <p:cNvSpPr/>
          <p:nvPr userDrawn="1"/>
        </p:nvSpPr>
        <p:spPr>
          <a:xfrm>
            <a:off x="2400208" y="3653025"/>
            <a:ext cx="3553220" cy="368041"/>
          </a:xfrm>
          <a:prstGeom prst="parallelogram">
            <a:avLst>
              <a:gd name="adj" fmla="val 13705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平行四辺形 22"/>
          <p:cNvSpPr/>
          <p:nvPr userDrawn="1"/>
        </p:nvSpPr>
        <p:spPr>
          <a:xfrm>
            <a:off x="3599122" y="4741146"/>
            <a:ext cx="3553220" cy="368041"/>
          </a:xfrm>
          <a:prstGeom prst="parallelogram">
            <a:avLst>
              <a:gd name="adj" fmla="val 1370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200104" y="2932945"/>
            <a:ext cx="4753324" cy="72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2400209" y="4021065"/>
            <a:ext cx="4753324" cy="72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3599122" y="5109187"/>
            <a:ext cx="4753324" cy="72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481474" y="3052958"/>
            <a:ext cx="4352422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2681711" y="4141079"/>
            <a:ext cx="4352422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883022" y="5229200"/>
            <a:ext cx="4352422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4799743" y="1778951"/>
            <a:ext cx="3696731" cy="856096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400456" y="5047088"/>
            <a:ext cx="3696731" cy="856096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999981" y="2866576"/>
            <a:ext cx="3696731" cy="856096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231293" y="3955193"/>
            <a:ext cx="3696731" cy="856096"/>
          </a:xfrm>
        </p:spPr>
        <p:txBody>
          <a:bodyPr anchor="ctr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690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2" grpId="0" animBg="1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animBg="1"/>
      <p:bldP spid="9" grpId="0" animBg="1"/>
      <p:bldP spid="10" grpId="0" animBg="1"/>
      <p:bldP spid="19" grpId="0" animBg="1"/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C490F8-1B2F-CE08-80D1-218618740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C032696-904E-220D-F243-EBC53D137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BB38EF-34A7-07E8-6792-4F1530873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DF12B3-CBD7-3499-A807-234ED9EF3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218300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/>
          <p:cNvSpPr/>
          <p:nvPr userDrawn="1"/>
        </p:nvSpPr>
        <p:spPr>
          <a:xfrm>
            <a:off x="-19817" y="5651836"/>
            <a:ext cx="4451740" cy="480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直角三角形 22"/>
          <p:cNvSpPr/>
          <p:nvPr userDrawn="1"/>
        </p:nvSpPr>
        <p:spPr>
          <a:xfrm rot="10800000">
            <a:off x="3951593" y="4430292"/>
            <a:ext cx="480331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直角三角形 5"/>
          <p:cNvSpPr/>
          <p:nvPr userDrawn="1"/>
        </p:nvSpPr>
        <p:spPr>
          <a:xfrm rot="10800000">
            <a:off x="3951593" y="4430291"/>
            <a:ext cx="3067023" cy="480289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4600136" y="720434"/>
                </a:moveTo>
                <a:lnTo>
                  <a:pt x="3879703" y="720434"/>
                </a:lnTo>
                <a:lnTo>
                  <a:pt x="3879702" y="720434"/>
                </a:lnTo>
                <a:lnTo>
                  <a:pt x="707423" y="720434"/>
                </a:lnTo>
                <a:lnTo>
                  <a:pt x="0" y="13011"/>
                </a:lnTo>
                <a:lnTo>
                  <a:pt x="0" y="0"/>
                </a:lnTo>
                <a:lnTo>
                  <a:pt x="3879702" y="0"/>
                </a:lnTo>
                <a:lnTo>
                  <a:pt x="3879703" y="0"/>
                </a:lnTo>
                <a:lnTo>
                  <a:pt x="3879703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6538285" y="3208747"/>
            <a:ext cx="480331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6538284" y="3208746"/>
            <a:ext cx="3067023" cy="480289"/>
          </a:xfrm>
          <a:custGeom>
            <a:avLst/>
            <a:gdLst/>
            <a:ahLst/>
            <a:cxnLst/>
            <a:rect l="l" t="t" r="r" b="b"/>
            <a:pathLst>
              <a:path w="4600136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3898149" y="0"/>
                </a:lnTo>
                <a:lnTo>
                  <a:pt x="4600136" y="701987"/>
                </a:lnTo>
                <a:lnTo>
                  <a:pt x="4600136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直角三角形 13"/>
          <p:cNvSpPr/>
          <p:nvPr userDrawn="1"/>
        </p:nvSpPr>
        <p:spPr>
          <a:xfrm rot="10800000">
            <a:off x="9124977" y="1987203"/>
            <a:ext cx="480331" cy="1701834"/>
          </a:xfrm>
          <a:custGeom>
            <a:avLst/>
            <a:gdLst/>
            <a:ahLst/>
            <a:cxnLst/>
            <a:rect l="l" t="t" r="r" b="b"/>
            <a:pathLst>
              <a:path w="720434" h="2552751">
                <a:moveTo>
                  <a:pt x="720433" y="2552751"/>
                </a:moveTo>
                <a:lnTo>
                  <a:pt x="0" y="2552751"/>
                </a:lnTo>
                <a:lnTo>
                  <a:pt x="0" y="720434"/>
                </a:lnTo>
                <a:lnTo>
                  <a:pt x="0" y="0"/>
                </a:lnTo>
                <a:lnTo>
                  <a:pt x="720434" y="720434"/>
                </a:lnTo>
                <a:lnTo>
                  <a:pt x="720433" y="72043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9124977" y="1987202"/>
            <a:ext cx="3067023" cy="480289"/>
          </a:xfrm>
          <a:custGeom>
            <a:avLst/>
            <a:gdLst/>
            <a:ahLst/>
            <a:cxnLst/>
            <a:rect l="l" t="t" r="r" b="b"/>
            <a:pathLst>
              <a:path w="4600135" h="720434">
                <a:moveTo>
                  <a:pt x="0" y="0"/>
                </a:moveTo>
                <a:lnTo>
                  <a:pt x="720433" y="0"/>
                </a:lnTo>
                <a:lnTo>
                  <a:pt x="720434" y="0"/>
                </a:lnTo>
                <a:lnTo>
                  <a:pt x="4600135" y="0"/>
                </a:lnTo>
                <a:lnTo>
                  <a:pt x="4600135" y="720434"/>
                </a:lnTo>
                <a:lnTo>
                  <a:pt x="720434" y="720434"/>
                </a:lnTo>
                <a:lnTo>
                  <a:pt x="720433" y="720434"/>
                </a:lnTo>
                <a:lnTo>
                  <a:pt x="720433" y="72043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テキスト ボックス 19"/>
          <p:cNvSpPr txBox="1"/>
          <p:nvPr userDrawn="1"/>
        </p:nvSpPr>
        <p:spPr>
          <a:xfrm>
            <a:off x="4591374" y="4910580"/>
            <a:ext cx="1354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solidFill>
                  <a:schemeClr val="accent1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8000">
              <a:solidFill>
                <a:schemeClr val="accent1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7178490" y="3689036"/>
            <a:ext cx="1354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solidFill>
                  <a:schemeClr val="accent3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8000">
              <a:solidFill>
                <a:schemeClr val="accent3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テキスト ボックス 21"/>
          <p:cNvSpPr txBox="1"/>
          <p:nvPr userDrawn="1"/>
        </p:nvSpPr>
        <p:spPr>
          <a:xfrm>
            <a:off x="9765607" y="2467492"/>
            <a:ext cx="13548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8000">
              <a:solidFill>
                <a:schemeClr val="accent2">
                  <a:lumMod val="60000"/>
                  <a:lumOff val="40000"/>
                </a:schemeClr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直角三角形 26"/>
          <p:cNvSpPr/>
          <p:nvPr userDrawn="1"/>
        </p:nvSpPr>
        <p:spPr>
          <a:xfrm>
            <a:off x="6081211" y="4430291"/>
            <a:ext cx="936701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直角三角形 26"/>
          <p:cNvSpPr/>
          <p:nvPr userDrawn="1"/>
        </p:nvSpPr>
        <p:spPr>
          <a:xfrm>
            <a:off x="3483242" y="5651836"/>
            <a:ext cx="936701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直角三角形 26"/>
          <p:cNvSpPr/>
          <p:nvPr userDrawn="1"/>
        </p:nvSpPr>
        <p:spPr>
          <a:xfrm>
            <a:off x="8668482" y="3205702"/>
            <a:ext cx="936701" cy="480289"/>
          </a:xfrm>
          <a:custGeom>
            <a:avLst/>
            <a:gdLst/>
            <a:ahLst/>
            <a:cxnLst/>
            <a:rect l="l" t="t" r="r" b="b"/>
            <a:pathLst>
              <a:path w="1404929" h="720434">
                <a:moveTo>
                  <a:pt x="684495" y="0"/>
                </a:moveTo>
                <a:lnTo>
                  <a:pt x="684496" y="1"/>
                </a:lnTo>
                <a:lnTo>
                  <a:pt x="685961" y="1"/>
                </a:lnTo>
                <a:lnTo>
                  <a:pt x="685961" y="1466"/>
                </a:lnTo>
                <a:lnTo>
                  <a:pt x="1404929" y="720434"/>
                </a:lnTo>
                <a:lnTo>
                  <a:pt x="1403863" y="720434"/>
                </a:lnTo>
                <a:lnTo>
                  <a:pt x="0" y="1"/>
                </a:lnTo>
                <a:lnTo>
                  <a:pt x="684495" y="1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15860" y="4329480"/>
            <a:ext cx="3234444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06481" y="4833243"/>
            <a:ext cx="3248311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501015" y="4768304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121736" y="3112336"/>
            <a:ext cx="3234444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112356" y="3616098"/>
            <a:ext cx="3248311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 userDrawn="1"/>
        </p:nvSpPr>
        <p:spPr>
          <a:xfrm>
            <a:off x="4106891" y="355116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710415" y="1886392"/>
            <a:ext cx="3234444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701035" y="2390154"/>
            <a:ext cx="3248311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6695569" y="2325216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89447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8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6" grpId="0" animBg="1"/>
      <p:bldP spid="10" grpId="0" animBg="1"/>
      <p:bldP spid="13" grpId="0" animBg="1"/>
      <p:bldP spid="14" grpId="0" animBg="1"/>
      <p:bldP spid="17" grpId="0" animBg="1"/>
      <p:bldP spid="20" grpId="0"/>
      <p:bldP spid="21" grpId="0"/>
      <p:bldP spid="22" grpId="0"/>
      <p:bldP spid="27" grpId="0" animBg="1"/>
      <p:bldP spid="30" grpId="0" animBg="1"/>
      <p:bldP spid="31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グループ化 116"/>
          <p:cNvGrpSpPr/>
          <p:nvPr userDrawn="1"/>
        </p:nvGrpSpPr>
        <p:grpSpPr>
          <a:xfrm>
            <a:off x="4024165" y="2092719"/>
            <a:ext cx="4002631" cy="605404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8" name="正方形/長方形 117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9" name="円/楕円 118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0" name="円/楕円 119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grpSp>
        <p:nvGrpSpPr>
          <p:cNvPr id="110" name="グループ化 109"/>
          <p:cNvGrpSpPr/>
          <p:nvPr userDrawn="1"/>
        </p:nvGrpSpPr>
        <p:grpSpPr>
          <a:xfrm>
            <a:off x="2258787" y="3387727"/>
            <a:ext cx="4002631" cy="605404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11" name="正方形/長方形 110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2" name="円/楕円 11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13" name="円/楕円 112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1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640568" y="3465088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385590" y="3552220"/>
            <a:ext cx="3306636" cy="1130516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grpSp>
        <p:nvGrpSpPr>
          <p:cNvPr id="108" name="グループ化 107"/>
          <p:cNvGrpSpPr/>
          <p:nvPr userDrawn="1"/>
        </p:nvGrpSpPr>
        <p:grpSpPr>
          <a:xfrm>
            <a:off x="509245" y="4682737"/>
            <a:ext cx="4002631" cy="605404"/>
            <a:chOff x="1073297" y="6784950"/>
            <a:chExt cx="6003425" cy="908106"/>
          </a:xfrm>
        </p:grpSpPr>
        <p:sp>
          <p:nvSpPr>
            <p:cNvPr id="99" name="正方形/長方形 98"/>
            <p:cNvSpPr/>
            <p:nvPr userDrawn="1"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2" name="円/楕円 101"/>
            <p:cNvSpPr/>
            <p:nvPr userDrawn="1"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07" name="円/楕円 106"/>
            <p:cNvSpPr/>
            <p:nvPr userDrawn="1"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60188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70" name="グループ化 69"/>
          <p:cNvGrpSpPr/>
          <p:nvPr userDrawn="1"/>
        </p:nvGrpSpPr>
        <p:grpSpPr>
          <a:xfrm rot="3180000">
            <a:off x="-1493180" y="8014598"/>
            <a:ext cx="997539" cy="1690186"/>
            <a:chOff x="7305638" y="3002101"/>
            <a:chExt cx="2688353" cy="4554631"/>
          </a:xfrm>
        </p:grpSpPr>
        <p:grpSp>
          <p:nvGrpSpPr>
            <p:cNvPr id="71" name="グループ化 70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95" name="円/楕円 94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6" name="円/楕円 95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sp>
          <p:nvSpPr>
            <p:cNvPr id="72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73" name="グループ化 72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91" name="直角三角形 90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2" name="直角三角形 91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3" name="正方形/長方形 92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4" name="正方形/長方形 93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74" name="グループ化 73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87" name="直角三角形 86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8" name="直角三角形 87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9" name="正方形/長方形 88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90" name="正方形/長方形 89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75" name="グループ化 74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85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6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76" name="グループ化 75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83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4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77" name="グループ化 76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81" name="円/楕円 80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2" name="円/楕円 81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78" name="グループ化 77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79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80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cxnSp>
        <p:nvCxnSpPr>
          <p:cNvPr id="97" name="直線コネクタ 96"/>
          <p:cNvCxnSpPr/>
          <p:nvPr userDrawn="1"/>
        </p:nvCxnSpPr>
        <p:spPr>
          <a:xfrm flipH="1">
            <a:off x="2116300" y="1643371"/>
            <a:ext cx="6582505" cy="487466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円/楕円 97"/>
          <p:cNvSpPr/>
          <p:nvPr userDrawn="1"/>
        </p:nvSpPr>
        <p:spPr>
          <a:xfrm>
            <a:off x="4072367" y="4848671"/>
            <a:ext cx="273562" cy="2735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1" name="円/楕円 100"/>
          <p:cNvSpPr/>
          <p:nvPr userDrawn="1"/>
        </p:nvSpPr>
        <p:spPr>
          <a:xfrm>
            <a:off x="7588032" y="2258651"/>
            <a:ext cx="273562" cy="2735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891027" y="4760098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636048" y="4847230"/>
            <a:ext cx="3306636" cy="1130516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0" name="円/楕円 99"/>
          <p:cNvSpPr/>
          <p:nvPr userDrawn="1"/>
        </p:nvSpPr>
        <p:spPr>
          <a:xfrm>
            <a:off x="5830199" y="3553661"/>
            <a:ext cx="273562" cy="2735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1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4405947" y="2170079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2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8150968" y="2257211"/>
            <a:ext cx="3306636" cy="1130516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229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40049E-6 L 0.86667 -1.146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573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8" grpId="0" animBg="1"/>
      <p:bldP spid="101" grpId="0" animBg="1"/>
      <p:bldP spid="10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5520635" y="2273935"/>
            <a:ext cx="432085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5520635" y="3181195"/>
            <a:ext cx="432085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</a:t>
            </a:r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5520635" y="4088455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5520635" y="4995715"/>
            <a:ext cx="432085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4</a:t>
            </a:r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001105" y="2133836"/>
            <a:ext cx="5669394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001105" y="3042255"/>
            <a:ext cx="5669394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1105" y="3950674"/>
            <a:ext cx="5669394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01105" y="4859092"/>
            <a:ext cx="5669394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22560" y="2199155"/>
            <a:ext cx="4596590" cy="3316275"/>
          </a:xfrm>
        </p:spPr>
        <p:txBody>
          <a:bodyPr anchor="ctr">
            <a:noAutofit/>
          </a:bodyPr>
          <a:lstStyle>
            <a:lvl1pPr algn="ctr">
              <a:defRPr sz="2667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120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5520635" y="1768178"/>
            <a:ext cx="432085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5520635" y="2675438"/>
            <a:ext cx="432085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2</a:t>
            </a:r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5520635" y="3582698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5520635" y="4489958"/>
            <a:ext cx="432085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4</a:t>
            </a:r>
            <a:endParaRPr kumimoji="1" lang="ja-JP" altLang="en-US" sz="1200"/>
          </a:p>
        </p:txBody>
      </p:sp>
      <p:sp>
        <p:nvSpPr>
          <p:cNvPr id="15" name="円/楕円 14"/>
          <p:cNvSpPr/>
          <p:nvPr userDrawn="1"/>
        </p:nvSpPr>
        <p:spPr>
          <a:xfrm>
            <a:off x="5520635" y="5397218"/>
            <a:ext cx="432085" cy="432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5</a:t>
            </a:r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001105" y="1628080"/>
            <a:ext cx="5727456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001105" y="2536498"/>
            <a:ext cx="5727456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1105" y="3444917"/>
            <a:ext cx="5727456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01105" y="4353336"/>
            <a:ext cx="5727456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001105" y="5261754"/>
            <a:ext cx="5727456" cy="718922"/>
          </a:xfrm>
        </p:spPr>
        <p:txBody>
          <a:bodyPr anchor="ctr">
            <a:norm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22560" y="2150775"/>
            <a:ext cx="4596590" cy="3316275"/>
          </a:xfrm>
        </p:spPr>
        <p:txBody>
          <a:bodyPr anchor="ctr">
            <a:noAutofit/>
          </a:bodyPr>
          <a:lstStyle>
            <a:lvl1pPr algn="ctr">
              <a:defRPr sz="2667" i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312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 userDrawn="1"/>
        </p:nvSpPr>
        <p:spPr>
          <a:xfrm>
            <a:off x="831177" y="5275016"/>
            <a:ext cx="10530542" cy="72690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7" name="角丸四角形 36"/>
          <p:cNvSpPr/>
          <p:nvPr userDrawn="1"/>
        </p:nvSpPr>
        <p:spPr>
          <a:xfrm>
            <a:off x="831177" y="4364761"/>
            <a:ext cx="10530542" cy="72690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6" name="角丸四角形 35"/>
          <p:cNvSpPr/>
          <p:nvPr userDrawn="1"/>
        </p:nvSpPr>
        <p:spPr>
          <a:xfrm>
            <a:off x="831177" y="1633997"/>
            <a:ext cx="10530542" cy="72690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5" name="角丸四角形 34"/>
          <p:cNvSpPr/>
          <p:nvPr userDrawn="1"/>
        </p:nvSpPr>
        <p:spPr>
          <a:xfrm>
            <a:off x="831177" y="2544252"/>
            <a:ext cx="10530542" cy="726909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3" name="角丸四角形 32"/>
          <p:cNvSpPr/>
          <p:nvPr userDrawn="1"/>
        </p:nvSpPr>
        <p:spPr>
          <a:xfrm>
            <a:off x="831177" y="3454506"/>
            <a:ext cx="10530542" cy="72690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5" name="円/楕円 4"/>
          <p:cNvSpPr/>
          <p:nvPr userDrawn="1"/>
        </p:nvSpPr>
        <p:spPr>
          <a:xfrm>
            <a:off x="10705880" y="1721621"/>
            <a:ext cx="552048" cy="552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0705880" y="2631537"/>
            <a:ext cx="552048" cy="552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10705880" y="3541791"/>
            <a:ext cx="552048" cy="55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46" name="円/楕円 45"/>
          <p:cNvSpPr/>
          <p:nvPr userDrawn="1"/>
        </p:nvSpPr>
        <p:spPr>
          <a:xfrm>
            <a:off x="10705880" y="4452385"/>
            <a:ext cx="552048" cy="552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4"/>
              </a:solidFill>
            </a:endParaRPr>
          </a:p>
        </p:txBody>
      </p:sp>
      <p:sp>
        <p:nvSpPr>
          <p:cNvPr id="47" name="円/楕円 46"/>
          <p:cNvSpPr/>
          <p:nvPr userDrawn="1"/>
        </p:nvSpPr>
        <p:spPr>
          <a:xfrm>
            <a:off x="10705880" y="5362641"/>
            <a:ext cx="552048" cy="552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615536" y="1637991"/>
            <a:ext cx="5997966" cy="718922"/>
          </a:xfrm>
        </p:spPr>
        <p:txBody>
          <a:bodyPr anchor="ctr">
            <a:norm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4615536" y="2548246"/>
            <a:ext cx="5997966" cy="718922"/>
          </a:xfrm>
        </p:spPr>
        <p:txBody>
          <a:bodyPr anchor="ctr">
            <a:norm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4615536" y="3458500"/>
            <a:ext cx="5997966" cy="718922"/>
          </a:xfrm>
        </p:spPr>
        <p:txBody>
          <a:bodyPr anchor="ctr">
            <a:norm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615536" y="4368755"/>
            <a:ext cx="5997966" cy="718922"/>
          </a:xfrm>
        </p:spPr>
        <p:txBody>
          <a:bodyPr anchor="ctr">
            <a:norm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4615536" y="5279010"/>
            <a:ext cx="5997966" cy="718922"/>
          </a:xfrm>
        </p:spPr>
        <p:txBody>
          <a:bodyPr anchor="ctr">
            <a:norm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 userDrawn="1"/>
        </p:nvSpPr>
        <p:spPr>
          <a:xfrm>
            <a:off x="923547" y="1721283"/>
            <a:ext cx="3408340" cy="55233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0" name="角丸四角形 19"/>
          <p:cNvSpPr/>
          <p:nvPr userDrawn="1"/>
        </p:nvSpPr>
        <p:spPr>
          <a:xfrm>
            <a:off x="923547" y="2631537"/>
            <a:ext cx="3408340" cy="55233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1" name="角丸四角形 20"/>
          <p:cNvSpPr/>
          <p:nvPr userDrawn="1"/>
        </p:nvSpPr>
        <p:spPr>
          <a:xfrm>
            <a:off x="923547" y="5362302"/>
            <a:ext cx="3408340" cy="55233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3" name="角丸四角形 22"/>
          <p:cNvSpPr/>
          <p:nvPr userDrawn="1"/>
        </p:nvSpPr>
        <p:spPr>
          <a:xfrm>
            <a:off x="923547" y="3541792"/>
            <a:ext cx="3408340" cy="55233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25" name="角丸四角形 24"/>
          <p:cNvSpPr/>
          <p:nvPr userDrawn="1"/>
        </p:nvSpPr>
        <p:spPr>
          <a:xfrm>
            <a:off x="923547" y="4452047"/>
            <a:ext cx="3408340" cy="55233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bg1"/>
              </a:solidFill>
              <a:latin typeface="Route 159 Light" pitchFamily="50" charset="0"/>
            </a:endParaRPr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1120532" y="1815608"/>
            <a:ext cx="3014368" cy="363689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120532" y="5456627"/>
            <a:ext cx="3014368" cy="363689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120532" y="2725862"/>
            <a:ext cx="3014368" cy="363689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120532" y="3636116"/>
            <a:ext cx="3014368" cy="363689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120532" y="4546371"/>
            <a:ext cx="3014368" cy="363689"/>
          </a:xfrm>
        </p:spPr>
        <p:txBody>
          <a:bodyPr anchor="ctr">
            <a:noAutofit/>
          </a:bodyPr>
          <a:lstStyle>
            <a:lvl1pPr algn="ctr">
              <a:defRPr sz="1867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26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50"/>
                            </p:stCondLst>
                            <p:childTnLst>
                              <p:par>
                                <p:cTn id="7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750"/>
                            </p:stCondLst>
                            <p:childTnLst>
                              <p:par>
                                <p:cTn id="9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7" grpId="0" animBg="1"/>
      <p:bldP spid="36" grpId="0" animBg="1"/>
      <p:bldP spid="35" grpId="0" animBg="1"/>
      <p:bldP spid="33" grpId="0" animBg="1"/>
      <p:bldP spid="5" grpId="0" animBg="1"/>
      <p:bldP spid="5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3" grpId="0" animBg="1"/>
      <p:bldP spid="25" grpId="0" animBg="1"/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2909455"/>
            <a:ext cx="12193058" cy="1736436"/>
          </a:xfrm>
          <a:custGeom>
            <a:avLst/>
            <a:gdLst>
              <a:gd name="connsiteX0" fmla="*/ 0 w 18288000"/>
              <a:gd name="connsiteY0" fmla="*/ 1343891 h 2604654"/>
              <a:gd name="connsiteX1" fmla="*/ 2854036 w 18288000"/>
              <a:gd name="connsiteY1" fmla="*/ 2604654 h 2604654"/>
              <a:gd name="connsiteX2" fmla="*/ 5320145 w 18288000"/>
              <a:gd name="connsiteY2" fmla="*/ 1052945 h 2604654"/>
              <a:gd name="connsiteX3" fmla="*/ 7772400 w 18288000"/>
              <a:gd name="connsiteY3" fmla="*/ 2119745 h 2604654"/>
              <a:gd name="connsiteX4" fmla="*/ 10224655 w 18288000"/>
              <a:gd name="connsiteY4" fmla="*/ 512618 h 2604654"/>
              <a:gd name="connsiteX5" fmla="*/ 12718473 w 18288000"/>
              <a:gd name="connsiteY5" fmla="*/ 1579418 h 2604654"/>
              <a:gd name="connsiteX6" fmla="*/ 15184582 w 18288000"/>
              <a:gd name="connsiteY6" fmla="*/ 0 h 2604654"/>
              <a:gd name="connsiteX7" fmla="*/ 18288000 w 18288000"/>
              <a:gd name="connsiteY7" fmla="*/ 969818 h 2604654"/>
              <a:gd name="connsiteX8" fmla="*/ 18288000 w 18288000"/>
              <a:gd name="connsiteY8" fmla="*/ 969818 h 2604654"/>
              <a:gd name="connsiteX9" fmla="*/ 18288000 w 18288000"/>
              <a:gd name="connsiteY9" fmla="*/ 969818 h 26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2604654">
                <a:moveTo>
                  <a:pt x="0" y="1343891"/>
                </a:moveTo>
                <a:lnTo>
                  <a:pt x="2854036" y="2604654"/>
                </a:lnTo>
                <a:lnTo>
                  <a:pt x="5320145" y="1052945"/>
                </a:lnTo>
                <a:lnTo>
                  <a:pt x="7772400" y="2119745"/>
                </a:lnTo>
                <a:lnTo>
                  <a:pt x="10224655" y="512618"/>
                </a:lnTo>
                <a:lnTo>
                  <a:pt x="12718473" y="1579418"/>
                </a:lnTo>
                <a:lnTo>
                  <a:pt x="15184582" y="0"/>
                </a:lnTo>
                <a:lnTo>
                  <a:pt x="18288000" y="969818"/>
                </a:lnTo>
                <a:lnTo>
                  <a:pt x="18288000" y="969818"/>
                </a:lnTo>
                <a:lnTo>
                  <a:pt x="18288000" y="969818"/>
                </a:ln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円/楕円 15"/>
          <p:cNvSpPr/>
          <p:nvPr userDrawn="1"/>
        </p:nvSpPr>
        <p:spPr>
          <a:xfrm>
            <a:off x="1662013" y="4424382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3306141" y="3373548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4950268" y="4074104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6594395" y="3023270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/楕円 19"/>
          <p:cNvSpPr/>
          <p:nvPr userDrawn="1"/>
        </p:nvSpPr>
        <p:spPr>
          <a:xfrm>
            <a:off x="8238523" y="3723826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円/楕円 20"/>
          <p:cNvSpPr/>
          <p:nvPr userDrawn="1"/>
        </p:nvSpPr>
        <p:spPr>
          <a:xfrm>
            <a:off x="9882650" y="2672992"/>
            <a:ext cx="474208" cy="47416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6516829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円/楕円 4"/>
          <p:cNvSpPr/>
          <p:nvPr userDrawn="1"/>
        </p:nvSpPr>
        <p:spPr>
          <a:xfrm>
            <a:off x="1746704" y="4509065"/>
            <a:ext cx="304826" cy="304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3390832" y="3458231"/>
            <a:ext cx="304826" cy="30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5034959" y="4158787"/>
            <a:ext cx="304826" cy="304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6679086" y="3107953"/>
            <a:ext cx="304826" cy="304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8323214" y="3808509"/>
            <a:ext cx="304826" cy="30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円/楕円 14"/>
          <p:cNvSpPr/>
          <p:nvPr userDrawn="1"/>
        </p:nvSpPr>
        <p:spPr>
          <a:xfrm>
            <a:off x="9967341" y="2757675"/>
            <a:ext cx="304826" cy="304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552705" y="4999454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46934" y="5503217"/>
            <a:ext cx="2704369" cy="81554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818904" y="543827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2179734" y="2777971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173962" y="1905181"/>
            <a:ext cx="2704369" cy="815548"/>
          </a:xfrm>
        </p:spPr>
        <p:txBody>
          <a:bodyPr anchor="b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2445932" y="2757676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0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3854249" y="4658522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3848477" y="5162285"/>
            <a:ext cx="2704369" cy="81554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4120447" y="5097346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3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475849" y="2473411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470078" y="1600621"/>
            <a:ext cx="2704369" cy="815548"/>
          </a:xfrm>
        </p:spPr>
        <p:txBody>
          <a:bodyPr anchor="b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正方形/長方形 64"/>
          <p:cNvSpPr/>
          <p:nvPr userDrawn="1"/>
        </p:nvSpPr>
        <p:spPr>
          <a:xfrm>
            <a:off x="5742048" y="2453116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7133266" y="4299008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7127494" y="4802770"/>
            <a:ext cx="2704369" cy="815548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7399464" y="4737832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9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8764104" y="2112953"/>
            <a:ext cx="2692824" cy="480053"/>
          </a:xfrm>
        </p:spPr>
        <p:txBody>
          <a:bodyPr anchor="b">
            <a:noAutofit/>
          </a:bodyPr>
          <a:lstStyle>
            <a:lvl1pPr algn="ctr">
              <a:defRPr sz="186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0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8758332" y="1240163"/>
            <a:ext cx="2704369" cy="815548"/>
          </a:xfrm>
        </p:spPr>
        <p:txBody>
          <a:bodyPr anchor="b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1" name="正方形/長方形 70"/>
          <p:cNvSpPr/>
          <p:nvPr userDrawn="1"/>
        </p:nvSpPr>
        <p:spPr>
          <a:xfrm>
            <a:off x="9030303" y="2092658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64102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250"/>
                            </p:stCondLst>
                            <p:childTnLst>
                              <p:par>
                                <p:cTn id="8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1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直角三角形 9"/>
          <p:cNvSpPr/>
          <p:nvPr userDrawn="1"/>
        </p:nvSpPr>
        <p:spPr>
          <a:xfrm>
            <a:off x="5941698" y="2849639"/>
            <a:ext cx="1166081" cy="116598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直角三角形 10"/>
          <p:cNvSpPr/>
          <p:nvPr userDrawn="1"/>
        </p:nvSpPr>
        <p:spPr>
          <a:xfrm rot="10800000">
            <a:off x="5941696" y="2849639"/>
            <a:ext cx="1166081" cy="11659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直角三角形 11"/>
          <p:cNvSpPr/>
          <p:nvPr userDrawn="1"/>
        </p:nvSpPr>
        <p:spPr>
          <a:xfrm>
            <a:off x="5941698" y="1683659"/>
            <a:ext cx="1166081" cy="11659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5400000">
            <a:off x="5941748" y="4015569"/>
            <a:ext cx="1165980" cy="1166081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直角三角形 13"/>
          <p:cNvSpPr/>
          <p:nvPr userDrawn="1"/>
        </p:nvSpPr>
        <p:spPr>
          <a:xfrm rot="16200000">
            <a:off x="5941749" y="4015568"/>
            <a:ext cx="1165980" cy="116608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5" name="直角三角形 14"/>
          <p:cNvSpPr/>
          <p:nvPr userDrawn="1"/>
        </p:nvSpPr>
        <p:spPr>
          <a:xfrm rot="5400000">
            <a:off x="7107830" y="4015569"/>
            <a:ext cx="1165980" cy="1166081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直角三角形 15"/>
          <p:cNvSpPr/>
          <p:nvPr userDrawn="1"/>
        </p:nvSpPr>
        <p:spPr>
          <a:xfrm rot="10800000">
            <a:off x="4775615" y="4015620"/>
            <a:ext cx="1166081" cy="116598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直角三角形 16"/>
          <p:cNvSpPr/>
          <p:nvPr userDrawn="1"/>
        </p:nvSpPr>
        <p:spPr>
          <a:xfrm>
            <a:off x="4775616" y="4015621"/>
            <a:ext cx="1166081" cy="116598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直角三角形 17"/>
          <p:cNvSpPr/>
          <p:nvPr userDrawn="1"/>
        </p:nvSpPr>
        <p:spPr>
          <a:xfrm rot="10800000">
            <a:off x="4775615" y="5181601"/>
            <a:ext cx="1166081" cy="116598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直角三角形 18"/>
          <p:cNvSpPr/>
          <p:nvPr userDrawn="1"/>
        </p:nvSpPr>
        <p:spPr>
          <a:xfrm rot="16200000">
            <a:off x="4775664" y="2849590"/>
            <a:ext cx="1165980" cy="1166081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直角三角形 19"/>
          <p:cNvSpPr/>
          <p:nvPr userDrawn="1"/>
        </p:nvSpPr>
        <p:spPr>
          <a:xfrm rot="5400000">
            <a:off x="4775663" y="2849591"/>
            <a:ext cx="1165980" cy="116608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直角三角形 20"/>
          <p:cNvSpPr/>
          <p:nvPr userDrawn="1"/>
        </p:nvSpPr>
        <p:spPr>
          <a:xfrm rot="16200000">
            <a:off x="3609582" y="2849590"/>
            <a:ext cx="1165980" cy="1166081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2" name="山形 21"/>
          <p:cNvSpPr/>
          <p:nvPr userDrawn="1"/>
        </p:nvSpPr>
        <p:spPr>
          <a:xfrm rot="5400000">
            <a:off x="6168437" y="3550362"/>
            <a:ext cx="240027" cy="26964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 rot="10800000">
            <a:off x="6168427" y="4247059"/>
            <a:ext cx="240047" cy="26961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 userDrawn="1"/>
        </p:nvSpPr>
        <p:spPr>
          <a:xfrm rot="16200000">
            <a:off x="5427390" y="4247048"/>
            <a:ext cx="240027" cy="26964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 userDrawn="1"/>
        </p:nvSpPr>
        <p:spPr>
          <a:xfrm>
            <a:off x="5412583" y="3565169"/>
            <a:ext cx="240047" cy="26961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6599178" y="294363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27" name="図プレースホルダー 12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6599178" y="467568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28" name="図プレースホルダー 1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4857311" y="467568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29" name="図プレースホルダー 12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857311" y="294363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30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141647" y="2873826"/>
            <a:ext cx="388588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141648" y="3265715"/>
            <a:ext cx="4374976" cy="633787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989123" y="5225143"/>
            <a:ext cx="388588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5989124" y="5617033"/>
            <a:ext cx="4374976" cy="633787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55853" y="4108913"/>
            <a:ext cx="3885886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12883" y="4500803"/>
            <a:ext cx="4222891" cy="633787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2007421" y="1733189"/>
            <a:ext cx="3885886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664451" y="2125079"/>
            <a:ext cx="4222891" cy="633787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743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600"/>
                            </p:stCondLst>
                            <p:childTnLst>
                              <p:par>
                                <p:cTn id="7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6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00"/>
                            </p:stCondLst>
                            <p:childTnLst>
                              <p:par>
                                <p:cTn id="9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950"/>
                            </p:stCondLst>
                            <p:childTnLst>
                              <p:par>
                                <p:cTn id="10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650"/>
                            </p:stCondLst>
                            <p:childTnLst>
                              <p:par>
                                <p:cTn id="12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>
            <a:off x="483957" y="1988581"/>
            <a:ext cx="11708043" cy="1650504"/>
            <a:chOff x="725872" y="2982872"/>
            <a:chExt cx="17560541" cy="2475756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0548745" y="2982873"/>
              <a:ext cx="7737668" cy="1332289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26" name="正方形/長方形 4"/>
            <p:cNvSpPr/>
            <p:nvPr userDrawn="1"/>
          </p:nvSpPr>
          <p:spPr>
            <a:xfrm>
              <a:off x="8217884" y="2982872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27" name="正方形/長方形 24"/>
            <p:cNvSpPr/>
            <p:nvPr userDrawn="1"/>
          </p:nvSpPr>
          <p:spPr>
            <a:xfrm>
              <a:off x="725872" y="5269804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325279" y="2909557"/>
            <a:ext cx="11866721" cy="888193"/>
            <a:chOff x="487876" y="4364335"/>
            <a:chExt cx="17798537" cy="1332290"/>
          </a:xfrm>
        </p:grpSpPr>
        <p:sp>
          <p:nvSpPr>
            <p:cNvPr id="24" name="正方形/長方形 23"/>
            <p:cNvSpPr/>
            <p:nvPr userDrawn="1"/>
          </p:nvSpPr>
          <p:spPr>
            <a:xfrm>
              <a:off x="10548745" y="4364335"/>
              <a:ext cx="7737668" cy="1332289"/>
            </a:xfrm>
            <a:prstGeom prst="rect">
              <a:avLst/>
            </a:pr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28" name="正方形/長方形 25"/>
            <p:cNvSpPr/>
            <p:nvPr userDrawn="1"/>
          </p:nvSpPr>
          <p:spPr>
            <a:xfrm>
              <a:off x="487876" y="5507800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29" name="直角三角形 31"/>
            <p:cNvSpPr/>
            <p:nvPr userDrawn="1"/>
          </p:nvSpPr>
          <p:spPr>
            <a:xfrm rot="16200000">
              <a:off x="8717170" y="3865052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>
            <a:off x="483957" y="3989855"/>
            <a:ext cx="11708043" cy="1650504"/>
            <a:chOff x="725872" y="5984782"/>
            <a:chExt cx="17560541" cy="2475756"/>
          </a:xfrm>
        </p:grpSpPr>
        <p:sp>
          <p:nvSpPr>
            <p:cNvPr id="31" name="正方形/長方形 30"/>
            <p:cNvSpPr/>
            <p:nvPr userDrawn="1"/>
          </p:nvSpPr>
          <p:spPr>
            <a:xfrm flipV="1">
              <a:off x="10548745" y="7128248"/>
              <a:ext cx="7737668" cy="1332289"/>
            </a:xfrm>
            <a:prstGeom prst="rect">
              <a:avLst/>
            </a:pr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32" name="正方形/長方形 4"/>
            <p:cNvSpPr/>
            <p:nvPr userDrawn="1"/>
          </p:nvSpPr>
          <p:spPr>
            <a:xfrm flipV="1">
              <a:off x="8217884" y="5984784"/>
              <a:ext cx="2330858" cy="2475754"/>
            </a:xfrm>
            <a:custGeom>
              <a:avLst/>
              <a:gdLst/>
              <a:ahLst/>
              <a:cxnLst/>
              <a:rect l="l" t="t" r="r" b="b"/>
              <a:pathLst>
                <a:path w="2330858" h="2475754">
                  <a:moveTo>
                    <a:pt x="0" y="0"/>
                  </a:moveTo>
                  <a:lnTo>
                    <a:pt x="2330857" y="0"/>
                  </a:lnTo>
                  <a:lnTo>
                    <a:pt x="2330857" y="1332289"/>
                  </a:lnTo>
                  <a:lnTo>
                    <a:pt x="2330858" y="1332289"/>
                  </a:lnTo>
                  <a:lnTo>
                    <a:pt x="2330858" y="1332290"/>
                  </a:lnTo>
                  <a:lnTo>
                    <a:pt x="2" y="2475754"/>
                  </a:lnTo>
                  <a:lnTo>
                    <a:pt x="1" y="2475754"/>
                  </a:lnTo>
                  <a:lnTo>
                    <a:pt x="1" y="2286931"/>
                  </a:lnTo>
                  <a:lnTo>
                    <a:pt x="0" y="2286931"/>
                  </a:lnTo>
                  <a:lnTo>
                    <a:pt x="0" y="2286929"/>
                  </a:lnTo>
                  <a:lnTo>
                    <a:pt x="233085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33" name="正方形/長方形 24"/>
            <p:cNvSpPr/>
            <p:nvPr userDrawn="1"/>
          </p:nvSpPr>
          <p:spPr>
            <a:xfrm flipV="1">
              <a:off x="725872" y="5984782"/>
              <a:ext cx="7492017" cy="188824"/>
            </a:xfrm>
            <a:custGeom>
              <a:avLst/>
              <a:gdLst/>
              <a:ahLst/>
              <a:cxnLst/>
              <a:rect l="l" t="t" r="r" b="b"/>
              <a:pathLst>
                <a:path w="7492017" h="188824">
                  <a:moveTo>
                    <a:pt x="188824" y="0"/>
                  </a:moveTo>
                  <a:lnTo>
                    <a:pt x="7492017" y="0"/>
                  </a:lnTo>
                  <a:lnTo>
                    <a:pt x="7492017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グループ化 35"/>
          <p:cNvGrpSpPr/>
          <p:nvPr userDrawn="1"/>
        </p:nvGrpSpPr>
        <p:grpSpPr>
          <a:xfrm>
            <a:off x="325279" y="3831191"/>
            <a:ext cx="11866721" cy="888193"/>
            <a:chOff x="487876" y="5746786"/>
            <a:chExt cx="17798537" cy="1332289"/>
          </a:xfrm>
        </p:grpSpPr>
        <p:sp>
          <p:nvSpPr>
            <p:cNvPr id="30" name="正方形/長方形 29"/>
            <p:cNvSpPr/>
            <p:nvPr userDrawn="1"/>
          </p:nvSpPr>
          <p:spPr>
            <a:xfrm flipV="1">
              <a:off x="10548745" y="5746786"/>
              <a:ext cx="7737668" cy="1332289"/>
            </a:xfrm>
            <a:prstGeom prst="rect">
              <a:avLst/>
            </a:pr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34" name="正方形/長方形 25"/>
            <p:cNvSpPr/>
            <p:nvPr userDrawn="1"/>
          </p:nvSpPr>
          <p:spPr>
            <a:xfrm flipV="1">
              <a:off x="487876" y="5746786"/>
              <a:ext cx="7730013" cy="188824"/>
            </a:xfrm>
            <a:custGeom>
              <a:avLst/>
              <a:gdLst/>
              <a:ahLst/>
              <a:cxnLst/>
              <a:rect l="l" t="t" r="r" b="b"/>
              <a:pathLst>
                <a:path w="7730013" h="188824">
                  <a:moveTo>
                    <a:pt x="188824" y="0"/>
                  </a:moveTo>
                  <a:lnTo>
                    <a:pt x="7730013" y="0"/>
                  </a:lnTo>
                  <a:lnTo>
                    <a:pt x="7730013" y="188824"/>
                  </a:lnTo>
                  <a:lnTo>
                    <a:pt x="0" y="1888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  <p:sp>
          <p:nvSpPr>
            <p:cNvPr id="35" name="直角三角形 31"/>
            <p:cNvSpPr/>
            <p:nvPr userDrawn="1"/>
          </p:nvSpPr>
          <p:spPr>
            <a:xfrm rot="5400000" flipV="1">
              <a:off x="8717170" y="5247501"/>
              <a:ext cx="1332288" cy="2330857"/>
            </a:xfrm>
            <a:custGeom>
              <a:avLst/>
              <a:gdLst/>
              <a:ahLst/>
              <a:cxnLst/>
              <a:rect l="l" t="t" r="r" b="b"/>
              <a:pathLst>
                <a:path w="1332288" h="2330857">
                  <a:moveTo>
                    <a:pt x="1332288" y="2330856"/>
                  </a:moveTo>
                  <a:lnTo>
                    <a:pt x="188824" y="2330856"/>
                  </a:lnTo>
                  <a:lnTo>
                    <a:pt x="188824" y="2330857"/>
                  </a:lnTo>
                  <a:lnTo>
                    <a:pt x="0" y="2330857"/>
                  </a:lnTo>
                  <a:lnTo>
                    <a:pt x="0" y="3"/>
                  </a:lnTo>
                  <a:lnTo>
                    <a:pt x="188824" y="3"/>
                  </a:lnTo>
                  <a:lnTo>
                    <a:pt x="1888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>
                <a:solidFill>
                  <a:schemeClr val="accent6"/>
                </a:solidFill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7199748" y="2220269"/>
            <a:ext cx="419744" cy="419708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1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7199748" y="3138210"/>
            <a:ext cx="419744" cy="419708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7199748" y="4047801"/>
            <a:ext cx="419744" cy="419708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7199748" y="4957392"/>
            <a:ext cx="419744" cy="419708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715354" y="2032666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715354" y="2962109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7715354" y="3879073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7715354" y="4796373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94931" y="2014562"/>
            <a:ext cx="4560902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933" spc="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94931" y="4211308"/>
            <a:ext cx="4560902" cy="17032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50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5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/>
      <p:bldP spid="14" grpId="0"/>
      <p:bldP spid="15" grpId="0"/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5950263" y="2692400"/>
            <a:ext cx="91932" cy="416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6149804" y="2190480"/>
            <a:ext cx="91932" cy="466752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6349344" y="3326113"/>
            <a:ext cx="91934" cy="3531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5750722" y="4895273"/>
            <a:ext cx="91933" cy="19627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5551182" y="3790920"/>
            <a:ext cx="90826" cy="30670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6548886" y="4461746"/>
            <a:ext cx="91932" cy="23962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正方形/長方形 15"/>
          <p:cNvSpPr/>
          <p:nvPr userDrawn="1"/>
        </p:nvSpPr>
        <p:spPr>
          <a:xfrm rot="16200000">
            <a:off x="3894768" y="870805"/>
            <a:ext cx="91201" cy="50018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747465" y="2983785"/>
            <a:ext cx="775922" cy="7758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2463512" y="1848153"/>
            <a:ext cx="775922" cy="7758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1771260" y="4119419"/>
            <a:ext cx="775922" cy="7758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/楕円 19"/>
          <p:cNvSpPr/>
          <p:nvPr userDrawn="1"/>
        </p:nvSpPr>
        <p:spPr>
          <a:xfrm>
            <a:off x="10565276" y="3448592"/>
            <a:ext cx="775922" cy="7758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円/楕円 20"/>
          <p:cNvSpPr/>
          <p:nvPr userDrawn="1"/>
        </p:nvSpPr>
        <p:spPr>
          <a:xfrm>
            <a:off x="8957360" y="2350072"/>
            <a:ext cx="775922" cy="7758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2" name="円/楕円 21"/>
          <p:cNvSpPr/>
          <p:nvPr userDrawn="1"/>
        </p:nvSpPr>
        <p:spPr>
          <a:xfrm>
            <a:off x="9345321" y="4547113"/>
            <a:ext cx="775922" cy="77585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正方形/長方形 22"/>
          <p:cNvSpPr/>
          <p:nvPr userDrawn="1"/>
        </p:nvSpPr>
        <p:spPr>
          <a:xfrm rot="16200000">
            <a:off x="4506565" y="2418693"/>
            <a:ext cx="91201" cy="41773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正方形/長方形 23"/>
          <p:cNvSpPr/>
          <p:nvPr userDrawn="1"/>
        </p:nvSpPr>
        <p:spPr>
          <a:xfrm rot="16200000">
            <a:off x="4638969" y="678913"/>
            <a:ext cx="91200" cy="3114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正方形/長方形 24"/>
          <p:cNvSpPr/>
          <p:nvPr userDrawn="1"/>
        </p:nvSpPr>
        <p:spPr>
          <a:xfrm rot="16200000">
            <a:off x="7451124" y="1191539"/>
            <a:ext cx="91200" cy="30929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正方形/長方形 26"/>
          <p:cNvSpPr/>
          <p:nvPr userDrawn="1"/>
        </p:nvSpPr>
        <p:spPr>
          <a:xfrm rot="16200000">
            <a:off x="8085623" y="1256479"/>
            <a:ext cx="91200" cy="51600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正方形/長方形 27"/>
          <p:cNvSpPr/>
          <p:nvPr userDrawn="1"/>
        </p:nvSpPr>
        <p:spPr>
          <a:xfrm rot="16200000">
            <a:off x="7567273" y="3072889"/>
            <a:ext cx="91200" cy="3724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9" name="直角三角形 28"/>
          <p:cNvSpPr>
            <a:spLocks noChangeAspect="1"/>
          </p:cNvSpPr>
          <p:nvPr userDrawn="1"/>
        </p:nvSpPr>
        <p:spPr>
          <a:xfrm rot="5400000" flipH="1" flipV="1">
            <a:off x="6150532" y="2190475"/>
            <a:ext cx="91200" cy="91208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直角三角形 29"/>
          <p:cNvSpPr>
            <a:spLocks noChangeAspect="1"/>
          </p:cNvSpPr>
          <p:nvPr userDrawn="1"/>
        </p:nvSpPr>
        <p:spPr>
          <a:xfrm rot="5400000" flipH="1" flipV="1">
            <a:off x="6350074" y="3326111"/>
            <a:ext cx="91200" cy="91208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直角三角形 30"/>
          <p:cNvSpPr>
            <a:spLocks noChangeAspect="1"/>
          </p:cNvSpPr>
          <p:nvPr userDrawn="1"/>
        </p:nvSpPr>
        <p:spPr>
          <a:xfrm rot="5400000" flipH="1" flipV="1">
            <a:off x="6549615" y="4461741"/>
            <a:ext cx="91200" cy="91208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2" name="直角三角形 31"/>
          <p:cNvSpPr>
            <a:spLocks noChangeAspect="1"/>
          </p:cNvSpPr>
          <p:nvPr userDrawn="1"/>
        </p:nvSpPr>
        <p:spPr>
          <a:xfrm rot="16200000" flipV="1">
            <a:off x="5550804" y="3790916"/>
            <a:ext cx="91200" cy="91208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3" name="直角三角形 32"/>
          <p:cNvSpPr>
            <a:spLocks noChangeAspect="1"/>
          </p:cNvSpPr>
          <p:nvPr userDrawn="1"/>
        </p:nvSpPr>
        <p:spPr>
          <a:xfrm rot="16200000" flipV="1">
            <a:off x="5950267" y="2692395"/>
            <a:ext cx="91200" cy="91208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直角三角形 33"/>
          <p:cNvSpPr>
            <a:spLocks noChangeAspect="1"/>
          </p:cNvSpPr>
          <p:nvPr userDrawn="1"/>
        </p:nvSpPr>
        <p:spPr>
          <a:xfrm rot="16200000" flipV="1">
            <a:off x="5751539" y="4889435"/>
            <a:ext cx="91200" cy="91208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666712" y="2051335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9160559" y="2553254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50664" y="3186967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974459" y="4322601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768476" y="3651774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9548520" y="4750294"/>
            <a:ext cx="369523" cy="369491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239435" y="1764679"/>
            <a:ext cx="280203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3237897" y="2307114"/>
            <a:ext cx="2513639" cy="67667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4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529692" y="2901480"/>
            <a:ext cx="3735493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5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1528153" y="3443914"/>
            <a:ext cx="3746268" cy="610849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6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2548720" y="4037112"/>
            <a:ext cx="280203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7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2547182" y="4579547"/>
            <a:ext cx="2782663" cy="676671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555813" y="2271802"/>
            <a:ext cx="2401547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548886" y="2783600"/>
            <a:ext cx="2408474" cy="610849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2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6835502" y="3339098"/>
            <a:ext cx="3704195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6824817" y="3850897"/>
            <a:ext cx="3714880" cy="610849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4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6833456" y="4468842"/>
            <a:ext cx="2493036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5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826265" y="4980640"/>
            <a:ext cx="2500227" cy="610849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59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9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4167542" y="4019490"/>
            <a:ext cx="1113281" cy="1113185"/>
          </a:xfrm>
          <a:prstGeom prst="ellipse">
            <a:avLst/>
          </a:prstGeom>
          <a:solidFill>
            <a:schemeClr val="accent5"/>
          </a:solidFill>
          <a:ln w="152400">
            <a:noFill/>
          </a:ln>
          <a:effectLst>
            <a:outerShdw dist="101600" dir="27000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6911178" y="2464344"/>
            <a:ext cx="1113281" cy="1113185"/>
          </a:xfrm>
          <a:prstGeom prst="ellipse">
            <a:avLst/>
          </a:prstGeom>
          <a:solidFill>
            <a:schemeClr val="accent3"/>
          </a:solidFill>
          <a:ln w="152400">
            <a:noFill/>
          </a:ln>
          <a:effectLst>
            <a:outerShdw dist="101600" dir="27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6911178" y="4019490"/>
            <a:ext cx="1113281" cy="1113185"/>
          </a:xfrm>
          <a:prstGeom prst="ellipse">
            <a:avLst/>
          </a:prstGeom>
          <a:solidFill>
            <a:schemeClr val="accent2"/>
          </a:solidFill>
          <a:ln w="152400">
            <a:noFill/>
          </a:ln>
          <a:effectLst>
            <a:outerShdw dist="101600" dir="27000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4167542" y="2464344"/>
            <a:ext cx="1113281" cy="1113185"/>
          </a:xfrm>
          <a:prstGeom prst="ellipse">
            <a:avLst/>
          </a:prstGeom>
          <a:solidFill>
            <a:schemeClr val="accent6"/>
          </a:solidFill>
          <a:ln w="152400">
            <a:noFill/>
          </a:ln>
          <a:effectLst>
            <a:outerShdw dist="101600" dir="2700000" algn="tl" rotWithShape="0">
              <a:schemeClr val="accent6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円/楕円 9"/>
          <p:cNvSpPr/>
          <p:nvPr userDrawn="1"/>
        </p:nvSpPr>
        <p:spPr>
          <a:xfrm>
            <a:off x="5539360" y="4850284"/>
            <a:ext cx="1113281" cy="1113185"/>
          </a:xfrm>
          <a:prstGeom prst="ellipse">
            <a:avLst/>
          </a:prstGeom>
          <a:solidFill>
            <a:schemeClr val="accent4"/>
          </a:solidFill>
          <a:ln w="152400">
            <a:noFill/>
          </a:ln>
          <a:effectLst>
            <a:outerShdw dist="101600" dir="27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円/楕円 8"/>
          <p:cNvSpPr/>
          <p:nvPr userDrawn="1"/>
        </p:nvSpPr>
        <p:spPr>
          <a:xfrm>
            <a:off x="5539360" y="1652302"/>
            <a:ext cx="1113281" cy="1113185"/>
          </a:xfrm>
          <a:prstGeom prst="ellipse">
            <a:avLst/>
          </a:prstGeom>
          <a:solidFill>
            <a:schemeClr val="accent1"/>
          </a:solidFill>
          <a:ln w="152400">
            <a:noFill/>
          </a:ln>
          <a:effectLst>
            <a:outerShdw dist="101600" dir="27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円/楕円 4"/>
          <p:cNvSpPr/>
          <p:nvPr userDrawn="1"/>
        </p:nvSpPr>
        <p:spPr>
          <a:xfrm>
            <a:off x="4927234" y="2639371"/>
            <a:ext cx="2337532" cy="2337329"/>
          </a:xfrm>
          <a:prstGeom prst="ellipse">
            <a:avLst/>
          </a:prstGeom>
          <a:solidFill>
            <a:schemeClr val="tx2"/>
          </a:solidFill>
          <a:ln w="76200">
            <a:noFill/>
          </a:ln>
          <a:effectLst>
            <a:outerShdw dist="114300" dir="2700000" algn="tl" rotWithShape="0">
              <a:schemeClr val="tx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6" name="テキスト プレースホルダー 6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38395" y="1713494"/>
            <a:ext cx="3188562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38395" y="2217257"/>
            <a:ext cx="3202232" cy="81554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8835164" y="215231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22" name="テキスト プレースホルダー 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738395" y="3230204"/>
            <a:ext cx="3188562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テキスト プレースホルダー 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738395" y="3733967"/>
            <a:ext cx="3202232" cy="81554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835164" y="3669028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25" name="テキスト プレースホルダー 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738395" y="4746915"/>
            <a:ext cx="3188562" cy="480053"/>
          </a:xfrm>
        </p:spPr>
        <p:txBody>
          <a:bodyPr anchor="b">
            <a:noAutofit/>
          </a:bodyPr>
          <a:lstStyle>
            <a:lvl1pPr algn="l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738395" y="5250677"/>
            <a:ext cx="3202232" cy="81554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835164" y="5185739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28" name="テキスト プレースホルダー 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91942" y="1715620"/>
            <a:ext cx="3188562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78272" y="2219382"/>
            <a:ext cx="3202232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32985" y="2154444"/>
            <a:ext cx="2160427" cy="48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  <p:sp>
        <p:nvSpPr>
          <p:cNvPr id="31" name="テキスト プレースホルダー 6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91942" y="3232329"/>
            <a:ext cx="3188562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78272" y="3736092"/>
            <a:ext cx="3202232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32985" y="3671154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  <p:sp>
        <p:nvSpPr>
          <p:cNvPr id="34" name="テキスト プレースホルダー 6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491942" y="4749040"/>
            <a:ext cx="3188562" cy="480053"/>
          </a:xfrm>
        </p:spPr>
        <p:txBody>
          <a:bodyPr anchor="b">
            <a:noAutofit/>
          </a:bodyPr>
          <a:lstStyle>
            <a:lvl1pPr algn="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478272" y="5252803"/>
            <a:ext cx="3202232" cy="815548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1432985" y="5187864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  <p:sp>
        <p:nvSpPr>
          <p:cNvPr id="39" name="フリーフォーム 38"/>
          <p:cNvSpPr/>
          <p:nvPr userDrawn="1"/>
        </p:nvSpPr>
        <p:spPr>
          <a:xfrm>
            <a:off x="6744890" y="1726795"/>
            <a:ext cx="1888169" cy="392291"/>
          </a:xfrm>
          <a:custGeom>
            <a:avLst/>
            <a:gdLst>
              <a:gd name="connsiteX0" fmla="*/ 2656114 w 2656114"/>
              <a:gd name="connsiteY0" fmla="*/ 588436 h 588436"/>
              <a:gd name="connsiteX1" fmla="*/ 1436914 w 2656114"/>
              <a:gd name="connsiteY1" fmla="*/ 22378 h 588436"/>
              <a:gd name="connsiteX2" fmla="*/ 0 w 2656114"/>
              <a:gd name="connsiteY2" fmla="*/ 167521 h 588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6114" h="588436">
                <a:moveTo>
                  <a:pt x="2656114" y="588436"/>
                </a:moveTo>
                <a:cubicBezTo>
                  <a:pt x="2267857" y="340483"/>
                  <a:pt x="1879600" y="92530"/>
                  <a:pt x="1436914" y="22378"/>
                </a:cubicBezTo>
                <a:cubicBezTo>
                  <a:pt x="994228" y="-47774"/>
                  <a:pt x="497114" y="59873"/>
                  <a:pt x="0" y="167521"/>
                </a:cubicBezTo>
              </a:path>
            </a:pathLst>
          </a:custGeom>
          <a:noFill/>
          <a:ln>
            <a:solidFill>
              <a:schemeClr val="accent1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1" name="フリーフォーム 40"/>
          <p:cNvSpPr/>
          <p:nvPr userDrawn="1"/>
        </p:nvSpPr>
        <p:spPr>
          <a:xfrm rot="9807941">
            <a:off x="8212328" y="3365455"/>
            <a:ext cx="425666" cy="389796"/>
          </a:xfrm>
          <a:custGeom>
            <a:avLst/>
            <a:gdLst>
              <a:gd name="connsiteX0" fmla="*/ 609600 w 609600"/>
              <a:gd name="connsiteY0" fmla="*/ 972458 h 972458"/>
              <a:gd name="connsiteX1" fmla="*/ 435428 w 609600"/>
              <a:gd name="connsiteY1" fmla="*/ 478972 h 972458"/>
              <a:gd name="connsiteX2" fmla="*/ 0 w 609600"/>
              <a:gd name="connsiteY2" fmla="*/ 0 h 972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972458">
                <a:moveTo>
                  <a:pt x="609600" y="972458"/>
                </a:moveTo>
                <a:cubicBezTo>
                  <a:pt x="573314" y="806753"/>
                  <a:pt x="537028" y="641048"/>
                  <a:pt x="435428" y="478972"/>
                </a:cubicBezTo>
                <a:cubicBezTo>
                  <a:pt x="333828" y="316896"/>
                  <a:pt x="166914" y="158448"/>
                  <a:pt x="0" y="0"/>
                </a:cubicBezTo>
              </a:path>
            </a:pathLst>
          </a:custGeom>
          <a:noFill/>
          <a:ln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3" name="フリーフォーム 42"/>
          <p:cNvSpPr/>
          <p:nvPr userDrawn="1"/>
        </p:nvSpPr>
        <p:spPr>
          <a:xfrm>
            <a:off x="3764365" y="5215467"/>
            <a:ext cx="1780574" cy="603973"/>
          </a:xfrm>
          <a:custGeom>
            <a:avLst/>
            <a:gdLst>
              <a:gd name="connsiteX0" fmla="*/ 0 w 2670629"/>
              <a:gd name="connsiteY0" fmla="*/ 0 h 905959"/>
              <a:gd name="connsiteX1" fmla="*/ 1146629 w 2670629"/>
              <a:gd name="connsiteY1" fmla="*/ 841829 h 905959"/>
              <a:gd name="connsiteX2" fmla="*/ 2670629 w 2670629"/>
              <a:gd name="connsiteY2" fmla="*/ 783771 h 905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70629" h="905959">
                <a:moveTo>
                  <a:pt x="0" y="0"/>
                </a:moveTo>
                <a:cubicBezTo>
                  <a:pt x="350762" y="355600"/>
                  <a:pt x="701524" y="711201"/>
                  <a:pt x="1146629" y="841829"/>
                </a:cubicBezTo>
                <a:cubicBezTo>
                  <a:pt x="1591734" y="972457"/>
                  <a:pt x="2131181" y="878114"/>
                  <a:pt x="2670629" y="783771"/>
                </a:cubicBezTo>
              </a:path>
            </a:pathLst>
          </a:custGeom>
          <a:noFill/>
          <a:ln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4" name="フリーフォーム 43"/>
          <p:cNvSpPr/>
          <p:nvPr userDrawn="1"/>
        </p:nvSpPr>
        <p:spPr>
          <a:xfrm>
            <a:off x="3696626" y="3686629"/>
            <a:ext cx="735454" cy="290285"/>
          </a:xfrm>
          <a:custGeom>
            <a:avLst/>
            <a:gdLst>
              <a:gd name="connsiteX0" fmla="*/ 0 w 1103086"/>
              <a:gd name="connsiteY0" fmla="*/ 0 h 435428"/>
              <a:gd name="connsiteX1" fmla="*/ 551543 w 1103086"/>
              <a:gd name="connsiteY1" fmla="*/ 87086 h 435428"/>
              <a:gd name="connsiteX2" fmla="*/ 1103086 w 1103086"/>
              <a:gd name="connsiteY2" fmla="*/ 435428 h 435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3086" h="435428">
                <a:moveTo>
                  <a:pt x="0" y="0"/>
                </a:moveTo>
                <a:cubicBezTo>
                  <a:pt x="183847" y="7257"/>
                  <a:pt x="367695" y="14515"/>
                  <a:pt x="551543" y="87086"/>
                </a:cubicBezTo>
                <a:cubicBezTo>
                  <a:pt x="735391" y="159657"/>
                  <a:pt x="919238" y="297542"/>
                  <a:pt x="1103086" y="435428"/>
                </a:cubicBezTo>
              </a:path>
            </a:pathLst>
          </a:custGeom>
          <a:noFill/>
          <a:ln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5" name="フリーフォーム 44"/>
          <p:cNvSpPr/>
          <p:nvPr userDrawn="1"/>
        </p:nvSpPr>
        <p:spPr>
          <a:xfrm>
            <a:off x="3720818" y="2140858"/>
            <a:ext cx="774163" cy="280609"/>
          </a:xfrm>
          <a:custGeom>
            <a:avLst/>
            <a:gdLst>
              <a:gd name="connsiteX0" fmla="*/ 0 w 1161143"/>
              <a:gd name="connsiteY0" fmla="*/ 0 h 420914"/>
              <a:gd name="connsiteX1" fmla="*/ 653143 w 1161143"/>
              <a:gd name="connsiteY1" fmla="*/ 101600 h 420914"/>
              <a:gd name="connsiteX2" fmla="*/ 1161143 w 1161143"/>
              <a:gd name="connsiteY2" fmla="*/ 420914 h 42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420914">
                <a:moveTo>
                  <a:pt x="0" y="0"/>
                </a:moveTo>
                <a:cubicBezTo>
                  <a:pt x="229809" y="15724"/>
                  <a:pt x="459619" y="31448"/>
                  <a:pt x="653143" y="101600"/>
                </a:cubicBezTo>
                <a:cubicBezTo>
                  <a:pt x="846667" y="171752"/>
                  <a:pt x="1003905" y="296333"/>
                  <a:pt x="1161143" y="420914"/>
                </a:cubicBezTo>
              </a:path>
            </a:pathLst>
          </a:custGeom>
          <a:noFill/>
          <a:ln>
            <a:solidFill>
              <a:schemeClr val="accent6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6" name="フリーフォーム 45"/>
          <p:cNvSpPr/>
          <p:nvPr userDrawn="1"/>
        </p:nvSpPr>
        <p:spPr>
          <a:xfrm>
            <a:off x="7994375" y="5176762"/>
            <a:ext cx="638684" cy="127294"/>
          </a:xfrm>
          <a:custGeom>
            <a:avLst/>
            <a:gdLst>
              <a:gd name="connsiteX0" fmla="*/ 957943 w 957943"/>
              <a:gd name="connsiteY0" fmla="*/ 87086 h 190941"/>
              <a:gd name="connsiteX1" fmla="*/ 478972 w 957943"/>
              <a:gd name="connsiteY1" fmla="*/ 188686 h 190941"/>
              <a:gd name="connsiteX2" fmla="*/ 0 w 957943"/>
              <a:gd name="connsiteY2" fmla="*/ 0 h 19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7943" h="190941">
                <a:moveTo>
                  <a:pt x="957943" y="87086"/>
                </a:moveTo>
                <a:cubicBezTo>
                  <a:pt x="798286" y="145143"/>
                  <a:pt x="638629" y="203200"/>
                  <a:pt x="478972" y="188686"/>
                </a:cubicBezTo>
                <a:cubicBezTo>
                  <a:pt x="319315" y="174172"/>
                  <a:pt x="159657" y="87086"/>
                  <a:pt x="0" y="0"/>
                </a:cubicBezTo>
              </a:path>
            </a:pathLst>
          </a:custGeom>
          <a:noFill/>
          <a:ln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7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882757" y="1974349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7264766" y="2798587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7264766" y="4353732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5882757" y="5191693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51" name="図プレースホルダー 7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4515332" y="4353732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52" name="図プレースホルダー 7"/>
          <p:cNvSpPr>
            <a:spLocks noGrp="1"/>
          </p:cNvSpPr>
          <p:nvPr userDrawn="1">
            <p:ph type="pic" sz="quarter" idx="39" hasCustomPrompt="1"/>
          </p:nvPr>
        </p:nvSpPr>
        <p:spPr>
          <a:xfrm>
            <a:off x="4515332" y="2798587"/>
            <a:ext cx="444738" cy="44469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53" name="テキスト プレースホルダー 6"/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5143774" y="3106058"/>
            <a:ext cx="1901104" cy="1441751"/>
          </a:xfrm>
        </p:spPr>
        <p:txBody>
          <a:bodyPr anchor="ctr">
            <a:noAutofit/>
          </a:bodyPr>
          <a:lstStyle>
            <a:lvl1pPr algn="ctr">
              <a:defRPr sz="2400" i="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77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9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900"/>
                            </p:stCondLst>
                            <p:childTnLst>
                              <p:par>
                                <p:cTn id="8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4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900"/>
                            </p:stCondLst>
                            <p:childTnLst>
                              <p:par>
                                <p:cTn id="10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3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8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600"/>
                            </p:stCondLst>
                            <p:childTnLst>
                              <p:par>
                                <p:cTn id="14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700"/>
                            </p:stCondLst>
                            <p:childTnLst>
                              <p:par>
                                <p:cTn id="15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450"/>
                            </p:stCondLst>
                            <p:childTnLst>
                              <p:par>
                                <p:cTn id="15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5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50"/>
                            </p:stCondLst>
                            <p:childTnLst>
                              <p:par>
                                <p:cTn id="170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300"/>
                            </p:stCondLst>
                            <p:childTnLst>
                              <p:par>
                                <p:cTn id="1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9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400"/>
                            </p:stCondLst>
                            <p:childTnLst>
                              <p:par>
                                <p:cTn id="18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150"/>
                            </p:stCondLst>
                            <p:childTnLst>
                              <p:par>
                                <p:cTn id="19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75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2" grpId="0" animBg="1"/>
      <p:bldP spid="13" grpId="0" animBg="1"/>
      <p:bldP spid="14" grpId="0" animBg="1"/>
      <p:bldP spid="11" grpId="0" animBg="1"/>
      <p:bldP spid="10" grpId="0" animBg="1"/>
      <p:bldP spid="9" grpId="0" animBg="1"/>
      <p:bldP spid="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FC9CB8E-A00F-59F6-E316-BF03AFCB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C35F4DD-5CDD-7EA0-74E9-CAB54D9FE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B8FE6F-6A12-4F94-EE5F-EE1DF964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22397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5182864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5182864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7009136" y="3440522"/>
            <a:ext cx="5182864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6476154" y="3707892"/>
            <a:ext cx="1291256" cy="1291368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7009136" y="1614412"/>
            <a:ext cx="5182864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6476154" y="1881780"/>
            <a:ext cx="1291256" cy="1291368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4425837" y="3707892"/>
            <a:ext cx="1291256" cy="1291368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4425837" y="1881780"/>
            <a:ext cx="1291256" cy="1291368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4537236" y="1881785"/>
            <a:ext cx="1291256" cy="1291368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4537236" y="1881785"/>
            <a:ext cx="1291256" cy="1291368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6363508" y="1881784"/>
            <a:ext cx="1291256" cy="1291368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6363508" y="1881784"/>
            <a:ext cx="1291256" cy="1291368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4537236" y="3707898"/>
            <a:ext cx="1291256" cy="1291368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4537236" y="3707898"/>
            <a:ext cx="1291256" cy="1291368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6363507" y="3707897"/>
            <a:ext cx="1291256" cy="1291368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6363507" y="3707897"/>
            <a:ext cx="1291256" cy="1291368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4822999" y="1987718"/>
            <a:ext cx="719729" cy="1079500"/>
          </a:xfrm>
        </p:spPr>
        <p:txBody>
          <a:bodyPr anchor="ctr">
            <a:noAutofit/>
          </a:bodyPr>
          <a:lstStyle>
            <a:lvl1pPr algn="ctr"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6649270" y="1987718"/>
            <a:ext cx="719729" cy="1079500"/>
          </a:xfrm>
        </p:spPr>
        <p:txBody>
          <a:bodyPr anchor="ctr">
            <a:noAutofit/>
          </a:bodyPr>
          <a:lstStyle>
            <a:lvl1pPr algn="ctr"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4823000" y="3813831"/>
            <a:ext cx="719729" cy="1079500"/>
          </a:xfrm>
        </p:spPr>
        <p:txBody>
          <a:bodyPr anchor="ctr">
            <a:noAutofit/>
          </a:bodyPr>
          <a:lstStyle>
            <a:lvl1pPr algn="ctr"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6649271" y="3813831"/>
            <a:ext cx="719729" cy="1079500"/>
          </a:xfrm>
        </p:spPr>
        <p:txBody>
          <a:bodyPr anchor="ctr">
            <a:noAutofit/>
          </a:bodyPr>
          <a:lstStyle>
            <a:lvl1pPr algn="ctr">
              <a:defRPr sz="6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417570" y="1692446"/>
            <a:ext cx="3574404" cy="1670050"/>
          </a:xfrm>
        </p:spPr>
        <p:txBody>
          <a:bodyPr anchor="ctr">
            <a:normAutofit/>
          </a:bodyPr>
          <a:lstStyle>
            <a:lvl1pPr marL="228611" indent="-228611">
              <a:buClr>
                <a:schemeClr val="accent5"/>
              </a:buClr>
              <a:buFont typeface="Wingdings" panose="05000000000000000000" pitchFamily="2" charset="2"/>
              <a:buChar char="l"/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417347" y="3518554"/>
            <a:ext cx="3574404" cy="1670050"/>
          </a:xfrm>
        </p:spPr>
        <p:txBody>
          <a:bodyPr anchor="ctr">
            <a:normAutofit/>
          </a:bodyPr>
          <a:lstStyle>
            <a:lvl1pPr marL="228611" indent="-228611">
              <a:buClr>
                <a:schemeClr val="accent3"/>
              </a:buClr>
              <a:buFont typeface="Wingdings" panose="05000000000000000000" pitchFamily="2" charset="2"/>
              <a:buChar char="l"/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8076898" y="1692446"/>
            <a:ext cx="3623650" cy="1670050"/>
          </a:xfrm>
        </p:spPr>
        <p:txBody>
          <a:bodyPr anchor="ctr">
            <a:normAutofit/>
          </a:bodyPr>
          <a:lstStyle>
            <a:lvl1pPr marL="228611" indent="-228611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8076674" y="3518553"/>
            <a:ext cx="3623650" cy="1670050"/>
          </a:xfrm>
        </p:spPr>
        <p:txBody>
          <a:bodyPr anchor="ctr">
            <a:normAutofit/>
          </a:bodyPr>
          <a:lstStyle>
            <a:lvl1pPr marL="228611" indent="-228611">
              <a:buClr>
                <a:schemeClr val="accent2"/>
              </a:buClr>
              <a:buFont typeface="Wingdings" panose="05000000000000000000" pitchFamily="2" charset="2"/>
              <a:buChar char="l"/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35075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35075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11841242" y="1614408"/>
            <a:ext cx="35075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1841241" y="3440520"/>
            <a:ext cx="35075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718936" y="5528338"/>
            <a:ext cx="10801146" cy="669262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814955" y="5432328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88087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ドーナツ 8"/>
          <p:cNvSpPr/>
          <p:nvPr userDrawn="1"/>
        </p:nvSpPr>
        <p:spPr>
          <a:xfrm>
            <a:off x="4175620" y="1825776"/>
            <a:ext cx="3840761" cy="3846189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0" name="アーチ 6"/>
          <p:cNvSpPr/>
          <p:nvPr userDrawn="1"/>
        </p:nvSpPr>
        <p:spPr>
          <a:xfrm>
            <a:off x="6119715" y="1825775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1" name="アーチ 6"/>
          <p:cNvSpPr/>
          <p:nvPr userDrawn="1"/>
        </p:nvSpPr>
        <p:spPr>
          <a:xfrm rot="5400000">
            <a:off x="6015041" y="3670625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2" name="アーチ 6"/>
          <p:cNvSpPr/>
          <p:nvPr userDrawn="1"/>
        </p:nvSpPr>
        <p:spPr>
          <a:xfrm rot="10800000">
            <a:off x="4169858" y="3565968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3" name="アーチ 6"/>
          <p:cNvSpPr/>
          <p:nvPr userDrawn="1"/>
        </p:nvSpPr>
        <p:spPr>
          <a:xfrm rot="16200000">
            <a:off x="4274697" y="1720408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468358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851330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658601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4041574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477725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860698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667969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4050941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655715" y="3445426"/>
            <a:ext cx="2850563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133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6963291" y="221528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195999" y="242573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966172" y="4458922"/>
            <a:ext cx="900178" cy="900100"/>
          </a:xfrm>
          <a:prstGeom prst="ellipse">
            <a:avLst/>
          </a:prstGeom>
          <a:solidFill>
            <a:schemeClr val="accent3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7198880" y="4669370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27" name="円/楕円 26"/>
          <p:cNvSpPr/>
          <p:nvPr userDrawn="1"/>
        </p:nvSpPr>
        <p:spPr>
          <a:xfrm>
            <a:off x="4362995" y="4458922"/>
            <a:ext cx="900178" cy="900100"/>
          </a:xfrm>
          <a:prstGeom prst="ellipse">
            <a:avLst/>
          </a:prstGeom>
          <a:solidFill>
            <a:schemeClr val="accent2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4595703" y="4669370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29" name="円/楕円 28"/>
          <p:cNvSpPr/>
          <p:nvPr userDrawn="1"/>
        </p:nvSpPr>
        <p:spPr>
          <a:xfrm>
            <a:off x="4362995" y="2215289"/>
            <a:ext cx="900178" cy="900100"/>
          </a:xfrm>
          <a:prstGeom prst="ellipse">
            <a:avLst/>
          </a:prstGeom>
          <a:solidFill>
            <a:schemeClr val="accent4"/>
          </a:solidFill>
          <a:ln w="76200" cmpd="sng"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4595703" y="242573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8177125" y="2413574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8177125" y="4592064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849098" y="4606064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849098" y="2408923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01695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5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ドーナツ 7"/>
          <p:cNvSpPr/>
          <p:nvPr userDrawn="1"/>
        </p:nvSpPr>
        <p:spPr>
          <a:xfrm>
            <a:off x="2528604" y="1447543"/>
            <a:ext cx="2176466" cy="223387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9" name="ドーナツ 7"/>
          <p:cNvSpPr/>
          <p:nvPr userDrawn="1"/>
        </p:nvSpPr>
        <p:spPr>
          <a:xfrm>
            <a:off x="4736617" y="2156346"/>
            <a:ext cx="2717708" cy="2789393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tx2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0" name="ドーナツ 7"/>
          <p:cNvSpPr/>
          <p:nvPr userDrawn="1"/>
        </p:nvSpPr>
        <p:spPr>
          <a:xfrm>
            <a:off x="7454325" y="2977198"/>
            <a:ext cx="1917951" cy="196854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1" name="ドーナツ 7"/>
          <p:cNvSpPr/>
          <p:nvPr userDrawn="1"/>
        </p:nvSpPr>
        <p:spPr>
          <a:xfrm rot="21318328">
            <a:off x="8803786" y="1317168"/>
            <a:ext cx="2176466" cy="223387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2" name="ドーナツ 7"/>
          <p:cNvSpPr/>
          <p:nvPr userDrawn="1"/>
        </p:nvSpPr>
        <p:spPr>
          <a:xfrm rot="1061079">
            <a:off x="564629" y="1592484"/>
            <a:ext cx="1917951" cy="1968541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3" name="ドーナツ 7"/>
          <p:cNvSpPr/>
          <p:nvPr userDrawn="1"/>
        </p:nvSpPr>
        <p:spPr>
          <a:xfrm>
            <a:off x="9790844" y="3233872"/>
            <a:ext cx="2147433" cy="2204076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4" name="ドーナツ 7"/>
          <p:cNvSpPr/>
          <p:nvPr userDrawn="1"/>
        </p:nvSpPr>
        <p:spPr>
          <a:xfrm rot="1442875">
            <a:off x="1208519" y="3242191"/>
            <a:ext cx="2176466" cy="2233874"/>
          </a:xfrm>
          <a:custGeom>
            <a:avLst/>
            <a:gdLst/>
            <a:ahLst/>
            <a:cxnLst/>
            <a:rect l="l" t="t" r="r" b="b"/>
            <a:pathLst>
              <a:path w="4542824" h="4663055">
                <a:moveTo>
                  <a:pt x="2261546" y="897181"/>
                </a:moveTo>
                <a:cubicBezTo>
                  <a:pt x="1457545" y="897181"/>
                  <a:pt x="805774" y="1548953"/>
                  <a:pt x="805774" y="2352954"/>
                </a:cubicBezTo>
                <a:cubicBezTo>
                  <a:pt x="805774" y="3156955"/>
                  <a:pt x="1457545" y="3808727"/>
                  <a:pt x="2261546" y="3808727"/>
                </a:cubicBezTo>
                <a:cubicBezTo>
                  <a:pt x="3065547" y="3808727"/>
                  <a:pt x="3717318" y="3156955"/>
                  <a:pt x="3717318" y="2352954"/>
                </a:cubicBezTo>
                <a:cubicBezTo>
                  <a:pt x="3717318" y="1548953"/>
                  <a:pt x="3065547" y="897181"/>
                  <a:pt x="2261546" y="897181"/>
                </a:cubicBezTo>
                <a:close/>
                <a:moveTo>
                  <a:pt x="2083603" y="0"/>
                </a:moveTo>
                <a:lnTo>
                  <a:pt x="2439490" y="0"/>
                </a:lnTo>
                <a:lnTo>
                  <a:pt x="2552136" y="521588"/>
                </a:lnTo>
                <a:cubicBezTo>
                  <a:pt x="2761893" y="554049"/>
                  <a:pt x="2959973" y="621739"/>
                  <a:pt x="3139530" y="719525"/>
                </a:cubicBezTo>
                <a:lnTo>
                  <a:pt x="3511289" y="397163"/>
                </a:lnTo>
                <a:lnTo>
                  <a:pt x="3795947" y="610765"/>
                </a:lnTo>
                <a:lnTo>
                  <a:pt x="3589001" y="1060760"/>
                </a:lnTo>
                <a:cubicBezTo>
                  <a:pt x="3709551" y="1180593"/>
                  <a:pt x="3811294" y="1318813"/>
                  <a:pt x="3892627" y="1469737"/>
                </a:cubicBezTo>
                <a:lnTo>
                  <a:pt x="4420433" y="1407493"/>
                </a:lnTo>
                <a:lnTo>
                  <a:pt x="4535785" y="1744167"/>
                </a:lnTo>
                <a:lnTo>
                  <a:pt x="4087115" y="2014817"/>
                </a:lnTo>
                <a:cubicBezTo>
                  <a:pt x="4107334" y="2124452"/>
                  <a:pt x="4117879" y="2237472"/>
                  <a:pt x="4117879" y="2352954"/>
                </a:cubicBezTo>
                <a:cubicBezTo>
                  <a:pt x="4117879" y="2452032"/>
                  <a:pt x="4110117" y="2549297"/>
                  <a:pt x="4092759" y="2643792"/>
                </a:cubicBezTo>
                <a:lnTo>
                  <a:pt x="4542824" y="2906675"/>
                </a:lnTo>
                <a:lnTo>
                  <a:pt x="4432244" y="3244947"/>
                </a:lnTo>
                <a:lnTo>
                  <a:pt x="3915713" y="3191427"/>
                </a:lnTo>
                <a:cubicBezTo>
                  <a:pt x="3824012" y="3376623"/>
                  <a:pt x="3700535" y="3543085"/>
                  <a:pt x="3553558" y="3685386"/>
                </a:cubicBezTo>
                <a:lnTo>
                  <a:pt x="3753170" y="4153716"/>
                </a:lnTo>
                <a:lnTo>
                  <a:pt x="3462615" y="4359224"/>
                </a:lnTo>
                <a:lnTo>
                  <a:pt x="3085858" y="4013486"/>
                </a:lnTo>
                <a:cubicBezTo>
                  <a:pt x="2918222" y="4098493"/>
                  <a:pt x="2735266" y="4156993"/>
                  <a:pt x="2542566" y="4185781"/>
                </a:cubicBezTo>
                <a:lnTo>
                  <a:pt x="2439490" y="4663055"/>
                </a:lnTo>
                <a:lnTo>
                  <a:pt x="2083603" y="4663055"/>
                </a:lnTo>
                <a:lnTo>
                  <a:pt x="1980528" y="4185781"/>
                </a:lnTo>
                <a:cubicBezTo>
                  <a:pt x="1772677" y="4154729"/>
                  <a:pt x="1576163" y="4089110"/>
                  <a:pt x="1398100" y="3992907"/>
                </a:cubicBezTo>
                <a:lnTo>
                  <a:pt x="997209" y="4340529"/>
                </a:lnTo>
                <a:lnTo>
                  <a:pt x="712552" y="4126927"/>
                </a:lnTo>
                <a:lnTo>
                  <a:pt x="934130" y="3645116"/>
                </a:lnTo>
                <a:cubicBezTo>
                  <a:pt x="803422" y="3515284"/>
                  <a:pt x="694564" y="3364073"/>
                  <a:pt x="609988" y="3198332"/>
                </a:cubicBezTo>
                <a:lnTo>
                  <a:pt x="124474" y="3255589"/>
                </a:lnTo>
                <a:lnTo>
                  <a:pt x="9121" y="2918915"/>
                </a:lnTo>
                <a:lnTo>
                  <a:pt x="432244" y="2663676"/>
                </a:lnTo>
                <a:cubicBezTo>
                  <a:pt x="414090" y="2562770"/>
                  <a:pt x="405215" y="2458899"/>
                  <a:pt x="405215" y="2352954"/>
                </a:cubicBezTo>
                <a:cubicBezTo>
                  <a:pt x="405215" y="2249178"/>
                  <a:pt x="413731" y="2147391"/>
                  <a:pt x="432435" y="2048643"/>
                </a:cubicBezTo>
                <a:lnTo>
                  <a:pt x="0" y="1796058"/>
                </a:lnTo>
                <a:lnTo>
                  <a:pt x="110581" y="1457787"/>
                </a:lnTo>
                <a:lnTo>
                  <a:pt x="609871" y="1509521"/>
                </a:lnTo>
                <a:cubicBezTo>
                  <a:pt x="701342" y="1326373"/>
                  <a:pt x="823934" y="1161680"/>
                  <a:pt x="969626" y="1020735"/>
                </a:cubicBezTo>
                <a:lnTo>
                  <a:pt x="769923" y="552192"/>
                </a:lnTo>
                <a:lnTo>
                  <a:pt x="1060478" y="346683"/>
                </a:lnTo>
                <a:lnTo>
                  <a:pt x="1437195" y="692385"/>
                </a:lnTo>
                <a:cubicBezTo>
                  <a:pt x="1602069" y="608806"/>
                  <a:pt x="1781763" y="550867"/>
                  <a:pt x="1970957" y="52158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3334757" y="5331725"/>
            <a:ext cx="5527957" cy="964442"/>
          </a:xfrm>
        </p:spPr>
        <p:txBody>
          <a:bodyPr anchor="t">
            <a:normAutofit/>
          </a:bodyPr>
          <a:lstStyle>
            <a:lvl1pPr algn="ctr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5015257" y="5261406"/>
            <a:ext cx="2160427" cy="480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240119" y="3275110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tx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2871653" y="2306745"/>
            <a:ext cx="1429796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572754" y="4101393"/>
            <a:ext cx="1429796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47780" y="2306745"/>
            <a:ext cx="1311441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 spc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757580" y="3692502"/>
            <a:ext cx="1311441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 spc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168021" y="2185628"/>
            <a:ext cx="1429796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0149663" y="4078176"/>
            <a:ext cx="1429796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4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25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1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y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 userDrawn="1"/>
        </p:nvSpPr>
        <p:spPr>
          <a:xfrm>
            <a:off x="7209538" y="3040746"/>
            <a:ext cx="2194268" cy="2194077"/>
          </a:xfrm>
          <a:prstGeom prst="ellips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1683533" y="1924353"/>
            <a:ext cx="554347" cy="5542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95225" y="1845924"/>
            <a:ext cx="793652" cy="7935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5" name="円/楕円 4"/>
          <p:cNvSpPr/>
          <p:nvPr userDrawn="1"/>
        </p:nvSpPr>
        <p:spPr>
          <a:xfrm>
            <a:off x="4720123" y="2062238"/>
            <a:ext cx="2750695" cy="2750457"/>
          </a:xfrm>
          <a:prstGeom prst="ellipse">
            <a:avLst/>
          </a:prstGeom>
          <a:solidFill>
            <a:schemeClr val="tx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9" name="円/楕円 8"/>
          <p:cNvSpPr/>
          <p:nvPr userDrawn="1"/>
        </p:nvSpPr>
        <p:spPr>
          <a:xfrm>
            <a:off x="2749637" y="1744130"/>
            <a:ext cx="2194268" cy="2194077"/>
          </a:xfrm>
          <a:prstGeom prst="ellips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1" name="円/楕円 10"/>
          <p:cNvSpPr/>
          <p:nvPr userDrawn="1"/>
        </p:nvSpPr>
        <p:spPr>
          <a:xfrm>
            <a:off x="1877344" y="3393611"/>
            <a:ext cx="1744586" cy="1748975"/>
          </a:xfrm>
          <a:prstGeom prst="ellips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2" name="円/楕円 11"/>
          <p:cNvSpPr/>
          <p:nvPr userDrawn="1"/>
        </p:nvSpPr>
        <p:spPr>
          <a:xfrm>
            <a:off x="492051" y="2189233"/>
            <a:ext cx="1744586" cy="1748975"/>
          </a:xfrm>
          <a:prstGeom prst="ellipse">
            <a:avLst/>
          </a:prstGeom>
          <a:solidFill>
            <a:schemeClr val="accent4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3" name="円/楕円 12"/>
          <p:cNvSpPr/>
          <p:nvPr userDrawn="1"/>
        </p:nvSpPr>
        <p:spPr>
          <a:xfrm>
            <a:off x="10109020" y="3013527"/>
            <a:ext cx="1849521" cy="1849361"/>
          </a:xfrm>
          <a:prstGeom prst="ellipse">
            <a:avLst/>
          </a:prstGeom>
          <a:solidFill>
            <a:schemeClr val="accent6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4" name="円/楕円 13"/>
          <p:cNvSpPr/>
          <p:nvPr userDrawn="1"/>
        </p:nvSpPr>
        <p:spPr>
          <a:xfrm>
            <a:off x="8541947" y="1632580"/>
            <a:ext cx="2014029" cy="2013854"/>
          </a:xfrm>
          <a:prstGeom prst="ellips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5" name="円/楕円 14"/>
          <p:cNvSpPr/>
          <p:nvPr userDrawn="1"/>
        </p:nvSpPr>
        <p:spPr>
          <a:xfrm>
            <a:off x="285128" y="3505084"/>
            <a:ext cx="866321" cy="8662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4081856" y="3938207"/>
            <a:ext cx="676409" cy="6763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7833395" y="1929359"/>
            <a:ext cx="793652" cy="79358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19" name="円/楕円 18"/>
          <p:cNvSpPr/>
          <p:nvPr userDrawn="1"/>
        </p:nvSpPr>
        <p:spPr>
          <a:xfrm>
            <a:off x="11083397" y="2362358"/>
            <a:ext cx="277173" cy="27714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0" name="円/楕円 19"/>
          <p:cNvSpPr/>
          <p:nvPr userDrawn="1"/>
        </p:nvSpPr>
        <p:spPr>
          <a:xfrm>
            <a:off x="11340954" y="1539210"/>
            <a:ext cx="549846" cy="54979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1" name="円/楕円 20"/>
          <p:cNvSpPr/>
          <p:nvPr userDrawn="1"/>
        </p:nvSpPr>
        <p:spPr>
          <a:xfrm>
            <a:off x="9548961" y="4446207"/>
            <a:ext cx="696439" cy="6963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2" name="円/楕円 21"/>
          <p:cNvSpPr/>
          <p:nvPr userDrawn="1"/>
        </p:nvSpPr>
        <p:spPr>
          <a:xfrm>
            <a:off x="10383943" y="1738687"/>
            <a:ext cx="629679" cy="6296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7470818" y="2561025"/>
            <a:ext cx="452541" cy="45250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5" name="円/楕円 24"/>
          <p:cNvSpPr/>
          <p:nvPr userDrawn="1"/>
        </p:nvSpPr>
        <p:spPr>
          <a:xfrm>
            <a:off x="2375224" y="2312541"/>
            <a:ext cx="277173" cy="27714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6" name="円/楕円 25"/>
          <p:cNvSpPr/>
          <p:nvPr userDrawn="1"/>
        </p:nvSpPr>
        <p:spPr>
          <a:xfrm>
            <a:off x="9222250" y="3981997"/>
            <a:ext cx="529775" cy="52972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612457" y="4318642"/>
            <a:ext cx="529775" cy="52972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>
              <a:solidFill>
                <a:schemeClr val="accent6"/>
              </a:solidFill>
            </a:endParaRP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239599" y="2721925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943905" y="3151701"/>
            <a:ext cx="2265633" cy="110075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2948091" y="2062238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825692" y="2492014"/>
            <a:ext cx="2012823" cy="110075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422659" y="3363291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300261" y="3793067"/>
            <a:ext cx="2012823" cy="110075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877344" y="3996195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92051" y="2784820"/>
            <a:ext cx="1711744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8626300" y="2361641"/>
            <a:ext cx="1844247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114294" y="3670796"/>
            <a:ext cx="1844247" cy="51546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199834" y="5331725"/>
            <a:ext cx="9783595" cy="964442"/>
          </a:xfrm>
        </p:spPr>
        <p:txBody>
          <a:bodyPr anchor="t">
            <a:normAutofit/>
          </a:bodyPr>
          <a:lstStyle>
            <a:lvl1pPr algn="ctr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5015257" y="5261406"/>
            <a:ext cx="2160427" cy="4800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30657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000"/>
                            </p:stCondLst>
                            <p:childTnLst>
                              <p:par>
                                <p:cTn id="17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53" presetClass="entr" presetSubtype="52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9700"/>
                            </p:stCondLst>
                            <p:childTnLst>
                              <p:par>
                                <p:cTn id="26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24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5" grpId="0" animBg="1"/>
      <p:bldP spid="5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1" build="p">
        <p:tmplLst>
          <p:tmpl lvl="1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90525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2111211" y="1028734"/>
            <a:ext cx="9553890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5199275" y="2236384"/>
            <a:ext cx="1792391" cy="3036421"/>
            <a:chOff x="7305638" y="3002101"/>
            <a:chExt cx="2688353" cy="4554631"/>
          </a:xfrm>
        </p:grpSpPr>
        <p:grpSp>
          <p:nvGrpSpPr>
            <p:cNvPr id="10" name="グループ化 9"/>
            <p:cNvGrpSpPr/>
            <p:nvPr userDrawn="1"/>
          </p:nvGrpSpPr>
          <p:grpSpPr>
            <a:xfrm>
              <a:off x="8267831" y="5345989"/>
              <a:ext cx="763508" cy="2210743"/>
              <a:chOff x="8267831" y="5345989"/>
              <a:chExt cx="763508" cy="2210743"/>
            </a:xfrm>
          </p:grpSpPr>
          <p:sp>
            <p:nvSpPr>
              <p:cNvPr id="34" name="円/楕円 33"/>
              <p:cNvSpPr/>
              <p:nvPr userDrawn="1"/>
            </p:nvSpPr>
            <p:spPr>
              <a:xfrm>
                <a:off x="8267831" y="5345989"/>
                <a:ext cx="763508" cy="2210743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5" name="円/楕円 34"/>
              <p:cNvSpPr/>
              <p:nvPr userDrawn="1"/>
            </p:nvSpPr>
            <p:spPr>
              <a:xfrm>
                <a:off x="8366877" y="5498390"/>
                <a:ext cx="566334" cy="163982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sp>
          <p:nvSpPr>
            <p:cNvPr id="11" name="弦 8"/>
            <p:cNvSpPr/>
            <p:nvPr userDrawn="1"/>
          </p:nvSpPr>
          <p:spPr>
            <a:xfrm rot="10800000">
              <a:off x="7932506" y="3996103"/>
              <a:ext cx="1435076" cy="2370993"/>
            </a:xfrm>
            <a:custGeom>
              <a:avLst/>
              <a:gdLst/>
              <a:ahLst/>
              <a:cxnLst/>
              <a:rect l="l" t="t" r="r" b="b"/>
              <a:pathLst>
                <a:path w="1969479" h="3253919">
                  <a:moveTo>
                    <a:pt x="984740" y="3253919"/>
                  </a:moveTo>
                  <a:cubicBezTo>
                    <a:pt x="362425" y="2811676"/>
                    <a:pt x="-3869" y="2109952"/>
                    <a:pt x="30" y="1362802"/>
                  </a:cubicBezTo>
                  <a:cubicBezTo>
                    <a:pt x="2628" y="865042"/>
                    <a:pt x="169314" y="389014"/>
                    <a:pt x="468726" y="0"/>
                  </a:cubicBezTo>
                  <a:lnTo>
                    <a:pt x="984740" y="0"/>
                  </a:lnTo>
                  <a:lnTo>
                    <a:pt x="1500508" y="0"/>
                  </a:lnTo>
                  <a:cubicBezTo>
                    <a:pt x="1805017" y="395392"/>
                    <a:pt x="1972090" y="880450"/>
                    <a:pt x="1969449" y="1386333"/>
                  </a:cubicBezTo>
                  <a:cubicBezTo>
                    <a:pt x="1965591" y="2125578"/>
                    <a:pt x="1599814" y="2816889"/>
                    <a:pt x="984740" y="325391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grpSp>
          <p:nvGrpSpPr>
            <p:cNvPr id="12" name="グループ化 11"/>
            <p:cNvGrpSpPr/>
            <p:nvPr userDrawn="1"/>
          </p:nvGrpSpPr>
          <p:grpSpPr>
            <a:xfrm flipH="1">
              <a:off x="8650044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30" name="直角三角形 29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1" name="直角三角形 30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2" name="正方形/長方形 31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33" name="正方形/長方形 32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3" name="グループ化 12"/>
            <p:cNvGrpSpPr/>
            <p:nvPr userDrawn="1"/>
          </p:nvGrpSpPr>
          <p:grpSpPr>
            <a:xfrm>
              <a:off x="7305638" y="5266273"/>
              <a:ext cx="1343947" cy="1366912"/>
              <a:chOff x="7305639" y="5547570"/>
              <a:chExt cx="1343947" cy="1366912"/>
            </a:xfrm>
            <a:solidFill>
              <a:schemeClr val="accent2">
                <a:lumMod val="50000"/>
              </a:schemeClr>
            </a:solidFill>
          </p:grpSpPr>
          <p:sp>
            <p:nvSpPr>
              <p:cNvPr id="26" name="直角三角形 25"/>
              <p:cNvSpPr/>
              <p:nvPr userDrawn="1"/>
            </p:nvSpPr>
            <p:spPr>
              <a:xfrm rot="5400000">
                <a:off x="7305639" y="6450248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7" name="直角三角形 26"/>
              <p:cNvSpPr/>
              <p:nvPr userDrawn="1"/>
            </p:nvSpPr>
            <p:spPr>
              <a:xfrm rot="16200000">
                <a:off x="7305639" y="5547571"/>
                <a:ext cx="464234" cy="46423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8" name="正方形/長方形 27"/>
              <p:cNvSpPr/>
              <p:nvPr userDrawn="1"/>
            </p:nvSpPr>
            <p:spPr>
              <a:xfrm>
                <a:off x="7305639" y="6011805"/>
                <a:ext cx="464234" cy="4384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9" name="正方形/長方形 28"/>
              <p:cNvSpPr/>
              <p:nvPr userDrawn="1"/>
            </p:nvSpPr>
            <p:spPr>
              <a:xfrm>
                <a:off x="7769874" y="5547570"/>
                <a:ext cx="879712" cy="9026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4" name="グループ化 13"/>
            <p:cNvGrpSpPr/>
            <p:nvPr userDrawn="1"/>
          </p:nvGrpSpPr>
          <p:grpSpPr>
            <a:xfrm>
              <a:off x="7665303" y="3002101"/>
              <a:ext cx="1969480" cy="3253919"/>
              <a:chOff x="7665303" y="3002101"/>
              <a:chExt cx="1969480" cy="3253919"/>
            </a:xfrm>
          </p:grpSpPr>
          <p:sp>
            <p:nvSpPr>
              <p:cNvPr id="24" name="弦 8"/>
              <p:cNvSpPr/>
              <p:nvPr userDrawn="1"/>
            </p:nvSpPr>
            <p:spPr>
              <a:xfrm rot="10800000">
                <a:off x="865004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3253919"/>
                    </a:moveTo>
                    <a:cubicBezTo>
                      <a:pt x="362425" y="2811676"/>
                      <a:pt x="-3869" y="2109952"/>
                      <a:pt x="30" y="1362802"/>
                    </a:cubicBezTo>
                    <a:cubicBezTo>
                      <a:pt x="2628" y="865042"/>
                      <a:pt x="169314" y="389014"/>
                      <a:pt x="468726" y="0"/>
                    </a:cubicBezTo>
                    <a:lnTo>
                      <a:pt x="9847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5" name="弦 8"/>
              <p:cNvSpPr/>
              <p:nvPr userDrawn="1"/>
            </p:nvSpPr>
            <p:spPr>
              <a:xfrm>
                <a:off x="7665303" y="3002101"/>
                <a:ext cx="984740" cy="3253919"/>
              </a:xfrm>
              <a:custGeom>
                <a:avLst/>
                <a:gdLst/>
                <a:ahLst/>
                <a:cxnLst/>
                <a:rect l="l" t="t" r="r" b="b"/>
                <a:pathLst>
                  <a:path w="984740" h="3253919">
                    <a:moveTo>
                      <a:pt x="984740" y="0"/>
                    </a:moveTo>
                    <a:lnTo>
                      <a:pt x="984740" y="3253919"/>
                    </a:lnTo>
                    <a:lnTo>
                      <a:pt x="468972" y="3253919"/>
                    </a:lnTo>
                    <a:cubicBezTo>
                      <a:pt x="164463" y="2858527"/>
                      <a:pt x="-2610" y="2373469"/>
                      <a:pt x="31" y="1867586"/>
                    </a:cubicBezTo>
                    <a:cubicBezTo>
                      <a:pt x="3889" y="1128341"/>
                      <a:pt x="369666" y="437030"/>
                      <a:pt x="98474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5" name="グループ化 14"/>
            <p:cNvGrpSpPr/>
            <p:nvPr userDrawn="1"/>
          </p:nvGrpSpPr>
          <p:grpSpPr>
            <a:xfrm>
              <a:off x="7830833" y="3002102"/>
              <a:ext cx="1639326" cy="1035326"/>
              <a:chOff x="7830833" y="3002102"/>
              <a:chExt cx="1639326" cy="1035326"/>
            </a:xfrm>
          </p:grpSpPr>
          <p:sp>
            <p:nvSpPr>
              <p:cNvPr id="22" name="弦 8"/>
              <p:cNvSpPr/>
              <p:nvPr userDrawn="1"/>
            </p:nvSpPr>
            <p:spPr>
              <a:xfrm rot="10800000">
                <a:off x="8650043" y="3002102"/>
                <a:ext cx="820116" cy="1035325"/>
              </a:xfrm>
              <a:custGeom>
                <a:avLst/>
                <a:gdLst/>
                <a:ahLst/>
                <a:cxnLst/>
                <a:rect l="l" t="t" r="r" b="b"/>
                <a:pathLst>
                  <a:path w="820116" h="1035325">
                    <a:moveTo>
                      <a:pt x="820116" y="1035325"/>
                    </a:moveTo>
                    <a:cubicBezTo>
                      <a:pt x="445216" y="768905"/>
                      <a:pt x="163231" y="408315"/>
                      <a:pt x="0" y="0"/>
                    </a:cubicBezTo>
                    <a:lnTo>
                      <a:pt x="82011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3" name="弦 8"/>
              <p:cNvSpPr/>
              <p:nvPr userDrawn="1"/>
            </p:nvSpPr>
            <p:spPr>
              <a:xfrm>
                <a:off x="7830833" y="3002102"/>
                <a:ext cx="819211" cy="1035326"/>
              </a:xfrm>
              <a:custGeom>
                <a:avLst/>
                <a:gdLst/>
                <a:ahLst/>
                <a:cxnLst/>
                <a:rect l="l" t="t" r="r" b="b"/>
                <a:pathLst>
                  <a:path w="819211" h="1035326">
                    <a:moveTo>
                      <a:pt x="819211" y="0"/>
                    </a:moveTo>
                    <a:lnTo>
                      <a:pt x="819211" y="1035326"/>
                    </a:lnTo>
                    <a:lnTo>
                      <a:pt x="0" y="1035326"/>
                    </a:lnTo>
                    <a:cubicBezTo>
                      <a:pt x="162564" y="626542"/>
                      <a:pt x="444666" y="266126"/>
                      <a:pt x="819211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>
              <a:off x="8239071" y="3682019"/>
              <a:ext cx="821030" cy="821030"/>
              <a:chOff x="11914174" y="3199309"/>
              <a:chExt cx="990518" cy="990518"/>
            </a:xfrm>
          </p:grpSpPr>
          <p:sp>
            <p:nvSpPr>
              <p:cNvPr id="20" name="円/楕円 19"/>
              <p:cNvSpPr/>
              <p:nvPr userDrawn="1"/>
            </p:nvSpPr>
            <p:spPr>
              <a:xfrm>
                <a:off x="11914174" y="3199309"/>
                <a:ext cx="990518" cy="990518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21" name="円/楕円 20"/>
              <p:cNvSpPr/>
              <p:nvPr userDrawn="1"/>
            </p:nvSpPr>
            <p:spPr>
              <a:xfrm>
                <a:off x="12002891" y="3288026"/>
                <a:ext cx="813084" cy="8130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  <p:grpSp>
          <p:nvGrpSpPr>
            <p:cNvPr id="17" name="グループ化 16"/>
            <p:cNvGrpSpPr/>
            <p:nvPr userDrawn="1"/>
          </p:nvGrpSpPr>
          <p:grpSpPr>
            <a:xfrm>
              <a:off x="8562396" y="5264781"/>
              <a:ext cx="174376" cy="1354190"/>
              <a:chOff x="8562396" y="5264781"/>
              <a:chExt cx="174376" cy="1354190"/>
            </a:xfrm>
          </p:grpSpPr>
          <p:sp>
            <p:nvSpPr>
              <p:cNvPr id="18" name="台形 59"/>
              <p:cNvSpPr/>
              <p:nvPr userDrawn="1"/>
            </p:nvSpPr>
            <p:spPr>
              <a:xfrm rot="10800000">
                <a:off x="8649584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  <p:sp>
            <p:nvSpPr>
              <p:cNvPr id="19" name="台形 59"/>
              <p:cNvSpPr/>
              <p:nvPr userDrawn="1"/>
            </p:nvSpPr>
            <p:spPr>
              <a:xfrm rot="10800000" flipH="1">
                <a:off x="8562396" y="5264781"/>
                <a:ext cx="87188" cy="1354190"/>
              </a:xfrm>
              <a:custGeom>
                <a:avLst/>
                <a:gdLst/>
                <a:ahLst/>
                <a:cxnLst/>
                <a:rect l="l" t="t" r="r" b="b"/>
                <a:pathLst>
                  <a:path w="232411" h="2119037">
                    <a:moveTo>
                      <a:pt x="232411" y="2119037"/>
                    </a:moveTo>
                    <a:lnTo>
                      <a:pt x="0" y="2119037"/>
                    </a:lnTo>
                    <a:lnTo>
                      <a:pt x="116205" y="0"/>
                    </a:lnTo>
                    <a:lnTo>
                      <a:pt x="232411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68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5B7FBD-5666-CCA4-ABE0-79FF9EF92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12EEEB-2117-19DD-C8C0-76B5EB328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13073D-C2EB-BE8F-EC0E-C940E64C4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E94A21-3448-C73A-B11A-6A80A7C7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C2A49F-BDBF-DB0E-418C-E74D9007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4A6CF2-3AFC-E7EE-82ED-4E05414C6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6364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8849EA-96D0-F892-0DC3-7EF74AC3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108CD1-0162-E1BC-4034-50CFE3D25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7E401D-C3EC-B8A8-8953-F274981A2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48BCD32-6C63-3FED-2452-70D9A45A8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275CD3-56DA-C2C0-9258-62567A19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BDB56C-F3BD-2971-EC6C-B3FE8C48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2096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7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B9C43F-6AE3-35C4-D204-09531AF8F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3A11F7-46FD-3D53-2B27-53D049DC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E74038-F8F5-2D8E-EA97-9FF334B0A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D66F2-6BCF-4663-B224-BDD0CF718F7D}" type="datetimeFigureOut">
              <a:rPr lang="es-CL" smtClean="0"/>
              <a:t>13-10-2025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CD44A4-0740-9201-0DE8-F6427A941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B2D1B4-5098-42EA-4F90-4E1951EB3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BCB999-3266-4E50-A3F6-1AB255248B60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4864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2917" y="164638"/>
            <a:ext cx="10959484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056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dt="0"/>
  <p:txStyles>
    <p:titleStyle>
      <a:lvl1pPr algn="l" defTabSz="1088556" rtl="0" eaLnBrk="1" latinLnBrk="0" hangingPunct="1">
        <a:spcBef>
          <a:spcPct val="0"/>
        </a:spcBef>
        <a:buNone/>
        <a:defRPr kumimoji="1" sz="4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048598" y="164638"/>
            <a:ext cx="956720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 dirty="0"/>
              <a:t>The Power of PowerPoint | thepopp.com</a:t>
            </a:r>
            <a:endParaRPr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555534" y="905648"/>
            <a:ext cx="384076" cy="3840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31596" y="0"/>
            <a:ext cx="912180" cy="681270"/>
          </a:xfrm>
          <a:custGeom>
            <a:avLst/>
            <a:gdLst/>
            <a:ahLst/>
            <a:cxnLst/>
            <a:rect l="l" t="t" r="r" b="b"/>
            <a:pathLst>
              <a:path w="1368152" h="1021905">
                <a:moveTo>
                  <a:pt x="92597" y="0"/>
                </a:moveTo>
                <a:lnTo>
                  <a:pt x="1275555" y="0"/>
                </a:lnTo>
                <a:cubicBezTo>
                  <a:pt x="1335432" y="98498"/>
                  <a:pt x="1368152" y="214342"/>
                  <a:pt x="1368152" y="337829"/>
                </a:cubicBezTo>
                <a:cubicBezTo>
                  <a:pt x="1368152" y="715634"/>
                  <a:pt x="1061881" y="1021905"/>
                  <a:pt x="684076" y="1021905"/>
                </a:cubicBezTo>
                <a:cubicBezTo>
                  <a:pt x="306271" y="1021905"/>
                  <a:pt x="0" y="715634"/>
                  <a:pt x="0" y="337829"/>
                </a:cubicBezTo>
                <a:cubicBezTo>
                  <a:pt x="0" y="214342"/>
                  <a:pt x="32720" y="98498"/>
                  <a:pt x="92597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681974" y="681271"/>
            <a:ext cx="528104" cy="528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/楕円 18"/>
          <p:cNvSpPr/>
          <p:nvPr userDrawn="1"/>
        </p:nvSpPr>
        <p:spPr>
          <a:xfrm>
            <a:off x="1207829" y="149092"/>
            <a:ext cx="661953" cy="661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円/楕円 20"/>
          <p:cNvSpPr/>
          <p:nvPr userDrawn="1"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3" name="円/楕円 22"/>
          <p:cNvSpPr/>
          <p:nvPr userDrawn="1"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/楕円 19"/>
          <p:cNvSpPr/>
          <p:nvPr userDrawn="1"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‹Nº›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7464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9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0" grpId="0" animBg="1"/>
      <p:bldP spid="20" grpId="1" animBg="1"/>
      <p:bldP spid="6" grpId="0"/>
    </p:bldLst>
  </p:timing>
  <p:hf hdr="0" dt="0"/>
  <p:txStyles>
    <p:titleStyle>
      <a:lvl1pPr algn="l" defTabSz="1088556" rtl="0" eaLnBrk="1" latinLnBrk="0" hangingPunct="1">
        <a:spcBef>
          <a:spcPct val="0"/>
        </a:spcBef>
        <a:buNone/>
        <a:defRPr kumimoji="1" sz="4000" kern="1200" baseline="0">
          <a:solidFill>
            <a:schemeClr val="tx1">
              <a:lumMod val="75000"/>
              <a:lumOff val="25000"/>
            </a:schemeClr>
          </a:solidFill>
          <a:latin typeface="Route 159 UltraLight" pitchFamily="50" charset="0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o-sol.cl/" TargetMode="External"/><Relationship Id="rId2" Type="http://schemas.openxmlformats.org/officeDocument/2006/relationships/hyperlink" Target="mailto:contacto@novo-sol.cl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ludum+bar+tel%C3%A9fono&amp;ludocid=9818609186105665509&amp;sa=X&amp;ved=2ahUKEwjX2aT9k7z8AhVAHbkGHRCIBOwQ6BN6BAhhEAI" TargetMode="External"/><Relationship Id="rId2" Type="http://schemas.openxmlformats.org/officeDocument/2006/relationships/hyperlink" Target="https://www.google.com/search?q=ludum+bar+direcci%C3%B3n&amp;ludocid=9818609186105665509&amp;sa=X&amp;ved=2ahUKEwjX2aT9k7z8AhVAHbkGHRCIBOwQ6BN6BAhnEAI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jpeg"/><Relationship Id="rId5" Type="http://schemas.openxmlformats.org/officeDocument/2006/relationships/hyperlink" Target="mailto:pmorales@irp.cl" TargetMode="External"/><Relationship Id="rId4" Type="http://schemas.openxmlformats.org/officeDocument/2006/relationships/hyperlink" Target="https://irp.c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tel:+56222645612" TargetMode="External"/><Relationship Id="rId2" Type="http://schemas.openxmlformats.org/officeDocument/2006/relationships/hyperlink" Target="https://maps.app.goo.gl/uz5LKDJPch8YeiWN9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mailto:contacto@iccc.cl" TargetMode="Externa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market-care.com/" TargetMode="Externa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www.google.com/search?q=ludum+bar+tel%C3%A9fono&amp;ludocid=9818609186105665509&amp;sa=X&amp;ved=2ahUKEwjX2aT9k7z8AhVAHbkGHRCIBOwQ6BN6BAhhEAI" TargetMode="External"/><Relationship Id="rId7" Type="http://schemas.openxmlformats.org/officeDocument/2006/relationships/image" Target="../media/image43.png"/><Relationship Id="rId2" Type="http://schemas.openxmlformats.org/officeDocument/2006/relationships/hyperlink" Target="https://www.google.com/search?q=ludum+bar+direcci%C3%B3n&amp;ludocid=9818609186105665509&amp;sa=X&amp;ved=2ahUKEwjX2aT9k7z8AhVAHbkGHRCIBOwQ6BN6BAhnEAI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clubratonperez.cl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ntalstudio.cl/" TargetMode="External"/><Relationship Id="rId2" Type="http://schemas.openxmlformats.org/officeDocument/2006/relationships/hyperlink" Target="https://www.google.com/search?q=ludum+bar+direcci%C3%B3n&amp;ludocid=9818609186105665509&amp;sa=X&amp;ved=2ahUKEwjX2aT9k7z8AhVAHbkGHRCIBOwQ6BN6BAhnEAI" TargetMode="Externa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5.jpeg"/><Relationship Id="rId4" Type="http://schemas.openxmlformats.org/officeDocument/2006/relationships/hyperlink" Target="mailto:contacto@dentalstudio.cl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varriaza@padremariano.com" TargetMode="External"/><Relationship Id="rId2" Type="http://schemas.openxmlformats.org/officeDocument/2006/relationships/hyperlink" Target="https://www.padremariano.com/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espaciovision.cl/" TargetMode="Externa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mailto:operativosvistaboutique@gmail.com" TargetMode="Externa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genda@espaciovision.cl" TargetMode="External"/><Relationship Id="rId2" Type="http://schemas.openxmlformats.org/officeDocument/2006/relationships/hyperlink" Target="http://www.espaciovision.cl/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hyperlink" Target="http://www.opticatrento.cl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Relationship Id="rId6" Type="http://schemas.openxmlformats.org/officeDocument/2006/relationships/hyperlink" Target="mailto:operativosyconvenios@opticatrento.cl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2.xml"/><Relationship Id="rId6" Type="http://schemas.openxmlformats.org/officeDocument/2006/relationships/hyperlink" Target="mailto:contacto@cambridgeschool.cl" TargetMode="External"/><Relationship Id="rId5" Type="http://schemas.openxmlformats.org/officeDocument/2006/relationships/hyperlink" Target="https://cambridgeschool.cl/" TargetMode="External"/><Relationship Id="rId4" Type="http://schemas.openxmlformats.org/officeDocument/2006/relationships/hyperlink" Target="mailto:mirsasaavedrac@gmail.co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ntasiamusical.cl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4" Type="http://schemas.openxmlformats.org/officeDocument/2006/relationships/hyperlink" Target="mailto:jardininfantil@fantasiamusical.c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pjazzcenter.cl/" TargetMode="External"/><Relationship Id="rId2" Type="http://schemas.openxmlformats.org/officeDocument/2006/relationships/hyperlink" Target="mailto:joshua.carvacho@tapjazzcenter.cl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secure-web.cisco.com/1HjGsQ4iNHw2qjou6ryjiy_rrOHAToXJgBkUVSiOkHkoBc4IX-odllPWdBZhw6QAXDb3TCWEHxHPSnobX1IRS7-2VMh24F2UzHqk8GWGv55V1wgKZdmx4JX6a1f0pMRE3s2jcQiLs1DFWnxIxDZKD2xh5cM3B6kapg2sXYNyCH-PeQLwlCXF0Ysjo5aMEOxLcmDzSQqt2sC8SNzlDgpg8a1fL5TPiagIQWpk5FqvwKWxDvLRK2LBoEVfQa3SvUemzsQoI4ErSv7nFGLlsKoMJ7TgsmH8iBpR38EkFI173Z6YVntD7U7jDdmD3jADfzrQo/http%3A%2F%2Fwww.ispandresbello.cl%2F" TargetMode="Externa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achilenadeyoga.cl/" TargetMode="External"/><Relationship Id="rId2" Type="http://schemas.openxmlformats.org/officeDocument/2006/relationships/hyperlink" Target="http://www.todoyoga.cl/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iplacex.cl/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o@bennucrossfit.cl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www.comunidadbennu.cl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12" Type="http://schemas.openxmlformats.org/officeDocument/2006/relationships/image" Target="../media/image2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jpeg"/><Relationship Id="rId14" Type="http://schemas.openxmlformats.org/officeDocument/2006/relationships/image" Target="../media/image2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mailto:conecta.airyoga@gmail.com" TargetMode="Externa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mailto:centrodeesteticakuyen@gmail.com" TargetMode="External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UdAk2B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technologycontrol.cl@gmail.com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2.movistar.cl/ofertas/convenios-corporativos/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2.xml"/><Relationship Id="rId4" Type="http://schemas.openxmlformats.org/officeDocument/2006/relationships/hyperlink" Target="mailto:consultas.convenio@telefonica.co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www.homentor.cl/" TargetMode="External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svalladares@rentanacional.cl" TargetMode="External"/><Relationship Id="rId2" Type="http://schemas.openxmlformats.org/officeDocument/2006/relationships/hyperlink" Target="mailto:mrozas@rentanacional.cl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mailto:jmendez@titanbuild.cl" TargetMode="Externa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raviajes.cl/" TargetMode="External"/><Relationship Id="rId2" Type="http://schemas.openxmlformats.org/officeDocument/2006/relationships/hyperlink" Target="mailto:venta@centralviajes.cl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ermecoop.cl" TargetMode="External"/><Relationship Id="rId2" Type="http://schemas.openxmlformats.org/officeDocument/2006/relationships/hyperlink" Target="https://planpersona.sermecoop.cl/?ur=MTU1NTYwODAtO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asbeneficios.cajalosandes.cl/#BT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itutoncologicofalp.cl/" TargetMode="External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42.xml"/><Relationship Id="rId4" Type="http://schemas.openxmlformats.org/officeDocument/2006/relationships/hyperlink" Target="mailto:natalia.munozcavalli@falp.org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caro@construsalud.cl" TargetMode="External"/><Relationship Id="rId7" Type="http://schemas.openxmlformats.org/officeDocument/2006/relationships/image" Target="../media/image33.png"/><Relationship Id="rId2" Type="http://schemas.openxmlformats.org/officeDocument/2006/relationships/hyperlink" Target="https://233844a9-4412-413b-b1cd-b920bc65339b.pipedrive.email/c/84ll1nd840/g433l7ze74/zyrx8gdjyw/0?redirectUrl=https%3A%2F%2Fwa.me%2F56972695313" TargetMode="Externa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233844a9-4412-413b-b1cd-b920bc65339b.pipedrive.email/c/84ll1nd840/g433l7ze74/zyrx8gdjyw/4?redirectUrl=http%3A%2F%2Fwww.instagram.com%2Fconstrusalud" TargetMode="External"/><Relationship Id="rId5" Type="http://schemas.openxmlformats.org/officeDocument/2006/relationships/hyperlink" Target="https://233844a9-4412-413b-b1cd-b920bc65339b.pipedrive.email/c/84ll1nd840/g433l7ze74/zyrx8gdjyw/3?redirectUrl=http%3A%2F%2Fwww.construsalud.cl" TargetMode="External"/><Relationship Id="rId4" Type="http://schemas.openxmlformats.org/officeDocument/2006/relationships/hyperlink" Target="https://233844a9-4412-413b-b1cd-b920bc65339b.pipedrive.email/c/84ll1nd840/g433l7ze74/zyrx8gdjyw/2?redirectUrl=https%3A%2F%2Fwww.linkedin.com%2Fin%2Fdavid-caro-04658a217%2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a.juarez@ongirv.com" TargetMode="External"/><Relationship Id="rId2" Type="http://schemas.openxmlformats.org/officeDocument/2006/relationships/hyperlink" Target="https://www.ongirv.com/audifonosirv" TargetMode="Externa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terapia.cl/" TargetMode="Externa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6">
            <a:extLst>
              <a:ext uri="{FF2B5EF4-FFF2-40B4-BE49-F238E27FC236}">
                <a16:creationId xmlns:a16="http://schemas.microsoft.com/office/drawing/2014/main" id="{E95DA941-85EE-D7B5-9EDC-658BA8B43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8276" y="2927928"/>
            <a:ext cx="10362301" cy="1057333"/>
          </a:xfrm>
        </p:spPr>
        <p:txBody>
          <a:bodyPr/>
          <a:lstStyle/>
          <a:p>
            <a:r>
              <a:rPr lang="es-CL" sz="4000" noProof="0" dirty="0"/>
              <a:t>PROGRAMA DE CONVENIOS 2025 </a:t>
            </a:r>
            <a:br>
              <a:rPr kumimoji="1" lang="es-CL" noProof="0" dirty="0"/>
            </a:br>
            <a:r>
              <a:rPr lang="es-CL" sz="1867" noProof="0" dirty="0"/>
              <a:t>SERVICIO DE BIENESTAR DE BIENESTAR SSMO</a:t>
            </a:r>
            <a:br>
              <a:rPr lang="es-CL" sz="1867" noProof="0" dirty="0"/>
            </a:br>
            <a:endParaRPr lang="es-CL" sz="1867" noProof="0" dirty="0"/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8CC6DD2D-5379-5140-B8E8-132158F5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81" y="1348741"/>
            <a:ext cx="4030637" cy="122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4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5D5F8-DA87-422D-04DD-73428797E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>
            <a:extLst>
              <a:ext uri="{FF2B5EF4-FFF2-40B4-BE49-F238E27FC236}">
                <a16:creationId xmlns:a16="http://schemas.microsoft.com/office/drawing/2014/main" id="{572FA1E9-6CE0-0899-BB2D-069BFD460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949" y="188081"/>
            <a:ext cx="9729357" cy="1007848"/>
          </a:xfrm>
        </p:spPr>
        <p:txBody>
          <a:bodyPr>
            <a:noAutofit/>
          </a:bodyPr>
          <a:lstStyle/>
          <a:p>
            <a:r>
              <a:rPr lang="es-CL" sz="2933" b="1" noProof="0" dirty="0"/>
              <a:t>SALUD</a:t>
            </a:r>
            <a:br>
              <a:rPr lang="es-CL" sz="2400" noProof="0" dirty="0"/>
            </a:br>
            <a:r>
              <a:rPr kumimoji="0" lang="es-CL" sz="2400" cap="all" spc="133" noProof="0" dirty="0">
                <a:solidFill>
                  <a:schemeClr val="tx2"/>
                </a:solidFill>
                <a:latin typeface="Route 159 UltraLight"/>
                <a:cs typeface="Arial" panose="020B0604020202020204" pitchFamily="34" charset="0"/>
              </a:rPr>
              <a:t>CENTRO PSICOLÓGICO Y ESTUDIOS EDUCACIONALES NOVO-SOL LMITIDA</a:t>
            </a: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>
            <a:extLst>
              <a:ext uri="{FF2B5EF4-FFF2-40B4-BE49-F238E27FC236}">
                <a16:creationId xmlns:a16="http://schemas.microsoft.com/office/drawing/2014/main" id="{FAE99C8C-6A94-964B-05DE-438521FCEF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99922" y="3272650"/>
            <a:ext cx="3611028" cy="2947175"/>
          </a:xfrm>
        </p:spPr>
        <p:txBody>
          <a:bodyPr>
            <a:noAutofit/>
          </a:bodyPr>
          <a:lstStyle/>
          <a:p>
            <a:pPr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DATOS DE CONTACTO:</a:t>
            </a:r>
          </a:p>
          <a:p>
            <a:pPr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Juan Carlos Currumilla Báez / Psicólogo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Representante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2"/>
              </a:rPr>
              <a:t>contacto@novo-sol.cl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Fonos contacto: +569 457 68686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Dirección: Guarda Vieja 255 Oficina 205, Providencia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Metro Los Leones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3"/>
              </a:rPr>
              <a:t>www.novo-sol.cl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br>
              <a:rPr kumimoji="0" lang="es-CL" sz="1000" noProof="0" dirty="0">
                <a:solidFill>
                  <a:srgbClr val="000000">
                    <a:lumMod val="65000"/>
                    <a:lumOff val="35000"/>
                  </a:srgb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kumimoji="0"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lnSpc>
                <a:spcPct val="200000"/>
              </a:lnSpc>
            </a:pPr>
            <a:endParaRPr lang="es-CL" sz="1000" noProof="0" dirty="0">
              <a:latin typeface="+mj-lt"/>
            </a:endParaRPr>
          </a:p>
        </p:txBody>
      </p:sp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5EAF0CBF-0D13-E708-6287-9C779A553E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" y="1366305"/>
            <a:ext cx="7017834" cy="764419"/>
          </a:xfrm>
        </p:spPr>
        <p:txBody>
          <a:bodyPr>
            <a:normAutofit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0E667D-C245-6086-2BD8-171DFB4F8552}"/>
              </a:ext>
            </a:extLst>
          </p:cNvPr>
          <p:cNvSpPr txBox="1"/>
          <p:nvPr/>
        </p:nvSpPr>
        <p:spPr>
          <a:xfrm>
            <a:off x="185160" y="2452567"/>
            <a:ext cx="7614761" cy="404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Otorgar un valor preferencial correspondiente a un descuento de un 28.5 %, respecto del valor anunciado por el proveedor en su página www.novo-sol.cl  para cada sesión de atención Psicológica en las siguientes modalidades: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Atención psicológica de Niños / - Atención psicológica de Adolescentes / - Atención psicológica de Adultos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Atención psicológica de pareja / - Talleres de Desarrollo personal: Fortalecimiento de autoestima, para adolescentes, cuando exista la disponibilidad de realización de los mismos. / - Las sesiones tendrán una duración de 1 (una) hora cronológica.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BENEFICIARIOS: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Funcionarios del Servicio y sus grupos familiares directos tales como Cónyuge e hijos.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IMPORTANTE: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Para hacer uso de estos beneficios, debe informar que es funcionario (a) del Servicio de Salud Metropolitano Oriente y presentar su credencial de funcionario.</a:t>
            </a: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9FB88AD1-E87B-81F5-7E0A-6EE672125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705" y="1090093"/>
            <a:ext cx="1471516" cy="20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18317"/>
      </p:ext>
    </p:extLst>
  </p:cSld>
  <p:clrMapOvr>
    <a:masterClrMapping/>
  </p:clrMapOvr>
  <p:transition spd="slow" advTm="5190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015547" y="355403"/>
            <a:ext cx="9566378" cy="461216"/>
          </a:xfrm>
        </p:spPr>
        <p:txBody>
          <a:bodyPr>
            <a:noAutofit/>
          </a:bodyPr>
          <a:lstStyle/>
          <a:p>
            <a:r>
              <a:rPr lang="es-CL" sz="2933" b="1" noProof="0" dirty="0"/>
              <a:t>SALUD</a:t>
            </a:r>
            <a:br>
              <a:rPr lang="es-CL" sz="2400" noProof="0" dirty="0"/>
            </a:br>
            <a:r>
              <a:rPr kumimoji="0" lang="es-CL" sz="2400" cap="all" spc="133" noProof="0" dirty="0">
                <a:solidFill>
                  <a:schemeClr val="tx2"/>
                </a:solidFill>
                <a:latin typeface="Route 159 UltraLight"/>
                <a:cs typeface="Arial" panose="020B0604020202020204" pitchFamily="34" charset="0"/>
              </a:rPr>
              <a:t>CENTRO RADIOLÓGICO PROVIDENCIA</a:t>
            </a: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7"/>
          </p:nvPr>
        </p:nvSpPr>
        <p:spPr>
          <a:xfrm>
            <a:off x="7701039" y="3495865"/>
            <a:ext cx="3966705" cy="2045400"/>
          </a:xfrm>
        </p:spPr>
        <p:txBody>
          <a:bodyPr>
            <a:normAutofit/>
          </a:bodyPr>
          <a:lstStyle/>
          <a:p>
            <a:pPr defTabSz="609630">
              <a:lnSpc>
                <a:spcPct val="150000"/>
              </a:lnSpc>
              <a:spcBef>
                <a:spcPts val="0"/>
              </a:spcBef>
              <a:buClr>
                <a:srgbClr val="9BAFB5"/>
              </a:buClr>
              <a:defRPr/>
            </a:pPr>
            <a:r>
              <a:rPr kumimoji="0" lang="es-CL" sz="1000" b="1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DATOS DE CONTACTO:</a:t>
            </a:r>
          </a:p>
          <a:p>
            <a:pPr defTabSz="609630">
              <a:lnSpc>
                <a:spcPct val="150000"/>
              </a:lnSpc>
              <a:spcBef>
                <a:spcPts val="0"/>
              </a:spcBef>
              <a:buClr>
                <a:srgbClr val="9BAFB5"/>
              </a:buClr>
              <a:defRPr/>
            </a:pPr>
            <a:endParaRPr kumimoji="0" lang="es-CL" sz="1000" noProof="0" dirty="0">
              <a:latin typeface="Biome Light" panose="020B0303030204020804" pitchFamily="34" charset="0"/>
              <a:cs typeface="Biome Light" panose="020B03030302040208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52408" indent="-152408" defTabSz="609630">
              <a:lnSpc>
                <a:spcPct val="15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Dirección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: Avenida Providencia 199, Providencia, Región Metropolitana</a:t>
            </a:r>
            <a:b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kumimoji="0" lang="es-CL" sz="1000" u="sng" noProof="0" dirty="0">
                <a:latin typeface="Biome Light" panose="020B0303030204020804" pitchFamily="34" charset="0"/>
                <a:cs typeface="Biome Light" panose="020B03030302040208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Teléfono</a:t>
            </a:r>
            <a:r>
              <a:rPr kumimoji="0" lang="es-CL" sz="1000" u="sng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: 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22 496 55 55</a:t>
            </a:r>
            <a:b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https://irp.cl/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  <a:b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Paula Andrea Morales Contreras, 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pmorales@irp.cl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 marL="152408" indent="-152408" defTabSz="609630">
              <a:lnSpc>
                <a:spcPct val="15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Gerente Calidad y Atención</a:t>
            </a:r>
          </a:p>
          <a:p>
            <a:pPr>
              <a:lnSpc>
                <a:spcPct val="150000"/>
              </a:lnSpc>
            </a:pPr>
            <a:endParaRPr lang="es-CL" sz="1000" noProof="0" dirty="0">
              <a:latin typeface="+mj-lt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30" y="1490130"/>
            <a:ext cx="7017834" cy="764419"/>
          </a:xfrm>
        </p:spPr>
        <p:txBody>
          <a:bodyPr>
            <a:normAutofit/>
          </a:bodyPr>
          <a:lstStyle/>
          <a:p>
            <a:r>
              <a:rPr kumimoji="1" lang="es-CL" noProof="0" dirty="0"/>
              <a:t>BENEFICIOS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05732-62C3-F6B1-DEF0-A5F14956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039" y="1872339"/>
            <a:ext cx="3580139" cy="7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DD936F7-41CA-AE70-91F9-1DB519902DAE}"/>
              </a:ext>
            </a:extLst>
          </p:cNvPr>
          <p:cNvSpPr txBox="1"/>
          <p:nvPr/>
        </p:nvSpPr>
        <p:spPr>
          <a:xfrm>
            <a:off x="118419" y="2435161"/>
            <a:ext cx="6899945" cy="4569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Descuento de 20% en copago para los exámenes de laboratorio clínico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Descuento de 20%  en copago afiliado a Fonasa para Resonancia Magnética, incluye Gadolinio y creatinina con VFG para pacientes que por protocolo lo requieran.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Descuento de 10% en copago para TAC (scanner) Fonasa e Isapre. Incluye creatinina con VFG para pacientes que por protocolo lo requieran.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Descuento  de 20% en exámenes particulares para cargas o cónyuges que no tangan previsión.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Mamografías sin orden médica para mujeres desde los 40 años que no se hayan realizado este examen los últimos 12 meses. 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Antígeno prostático  especifico sin copago para hombres desde los 40 años que no se lo hayan realizado los últimos 12 meses.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  <a:endParaRPr kumimoji="0"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18793"/>
      </p:ext>
    </p:extLst>
  </p:cSld>
  <p:clrMapOvr>
    <a:masterClrMapping/>
  </p:clrMapOvr>
  <p:transition spd="slow" advTm="5190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015547" y="200296"/>
            <a:ext cx="9540727" cy="687977"/>
          </a:xfrm>
        </p:spPr>
        <p:txBody>
          <a:bodyPr>
            <a:noAutofit/>
          </a:bodyPr>
          <a:lstStyle/>
          <a:p>
            <a:r>
              <a:rPr lang="es-CL" sz="2933" b="1" noProof="0" dirty="0"/>
              <a:t>SALUD</a:t>
            </a:r>
            <a:br>
              <a:rPr lang="es-CL" sz="2400" noProof="0" dirty="0"/>
            </a:br>
            <a:r>
              <a:rPr lang="es-CL" sz="2400" noProof="0" dirty="0"/>
              <a:t>ASOCIACIÓN CHILENA DE PROTECCIÓN DE LA FAMILIA “APROFA”</a:t>
            </a: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7"/>
          </p:nvPr>
        </p:nvSpPr>
        <p:spPr>
          <a:xfrm>
            <a:off x="7784158" y="3429000"/>
            <a:ext cx="3772116" cy="2438400"/>
          </a:xfrm>
        </p:spPr>
        <p:txBody>
          <a:bodyPr>
            <a:normAutofit/>
          </a:bodyPr>
          <a:lstStyle/>
          <a:p>
            <a:pPr fontAlgn="base"/>
            <a:r>
              <a:rPr lang="es-CL" sz="1000" b="1" noProof="0" dirty="0">
                <a:solidFill>
                  <a:schemeClr val="tx1"/>
                </a:solidFill>
                <a:highlight>
                  <a:srgbClr val="F2F2F2"/>
                </a:highlight>
                <a:latin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DATOS DE CONTACTO:</a:t>
            </a:r>
          </a:p>
          <a:p>
            <a:pPr fontAlgn="base"/>
            <a:endParaRPr lang="es-CL" sz="1000" b="1" i="0" strike="noStrike" noProof="0" dirty="0">
              <a:solidFill>
                <a:schemeClr val="tx1"/>
              </a:solidFill>
              <a:effectLst/>
              <a:highlight>
                <a:srgbClr val="F2F2F2"/>
              </a:highlight>
              <a:latin typeface="Public Sans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CL" sz="1000" b="1" i="0" strike="noStrike" noProof="0" dirty="0">
                <a:solidFill>
                  <a:schemeClr val="tx1"/>
                </a:solidFill>
                <a:effectLst/>
                <a:highlight>
                  <a:srgbClr val="F2F2F2"/>
                </a:highlight>
                <a:latin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Centro de Salud Santiago</a:t>
            </a:r>
            <a:endParaRPr lang="es-CL" sz="1000" b="0" i="0" noProof="0" dirty="0">
              <a:solidFill>
                <a:schemeClr val="tx1"/>
              </a:solidFill>
              <a:effectLst/>
              <a:highlight>
                <a:srgbClr val="F2F2F2"/>
              </a:highlight>
              <a:latin typeface="-apple-system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CL" sz="1000" b="0" i="0" strike="noStrike" noProof="0" dirty="0">
                <a:solidFill>
                  <a:schemeClr val="tx1"/>
                </a:solidFill>
                <a:effectLst/>
                <a:highlight>
                  <a:srgbClr val="F2F2F2"/>
                </a:highlight>
                <a:latin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Román Diaz 445, Providencia</a:t>
            </a:r>
            <a:r>
              <a:rPr lang="es-CL" sz="1000" noProof="0" dirty="0">
                <a:solidFill>
                  <a:schemeClr val="tx1"/>
                </a:solidFill>
                <a:highlight>
                  <a:srgbClr val="F2F2F2"/>
                </a:highlight>
                <a:latin typeface="Public Sans"/>
              </a:rPr>
              <a:t>, </a:t>
            </a:r>
            <a:r>
              <a:rPr lang="es-CL" sz="1000" b="1" i="0" noProof="0" dirty="0">
                <a:solidFill>
                  <a:schemeClr val="tx1"/>
                </a:solidFill>
                <a:effectLst/>
                <a:highlight>
                  <a:srgbClr val="F2F2F2"/>
                </a:highlight>
                <a:latin typeface="Public Sans"/>
              </a:rPr>
              <a:t>Teléfono Santiago </a:t>
            </a:r>
            <a:r>
              <a:rPr lang="es-CL" sz="1000" b="0" i="0" strike="noStrike" noProof="0" dirty="0">
                <a:solidFill>
                  <a:schemeClr val="tx1"/>
                </a:solidFill>
                <a:effectLst/>
                <a:highlight>
                  <a:srgbClr val="F2F2F2"/>
                </a:highlight>
                <a:latin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56222645612</a:t>
            </a:r>
            <a:endParaRPr lang="es-CL" sz="1000" b="0" i="0" noProof="0" dirty="0">
              <a:solidFill>
                <a:schemeClr val="tx1"/>
              </a:solidFill>
              <a:effectLst/>
              <a:highlight>
                <a:srgbClr val="F2F2F2"/>
              </a:highlight>
              <a:latin typeface="-apple-system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CL" sz="1000" b="1" i="0" noProof="0" dirty="0">
                <a:effectLst/>
                <a:latin typeface="Public Sans"/>
              </a:rPr>
              <a:t>Farmacia Aprofa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CL" sz="1000" b="1" i="0" noProof="0" dirty="0">
                <a:solidFill>
                  <a:schemeClr val="tx1"/>
                </a:solidFill>
                <a:effectLst/>
                <a:latin typeface="Biome Light" panose="020B0303030204020804" pitchFamily="34" charset="0"/>
                <a:cs typeface="Biome Light" panose="020B0303030204020804" pitchFamily="34" charset="0"/>
              </a:rPr>
              <a:t>Horarios de Atención</a:t>
            </a:r>
            <a:br>
              <a:rPr lang="es-CL" sz="1000" noProof="0" dirty="0">
                <a:solidFill>
                  <a:schemeClr val="tx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es-CL" sz="1000" b="1" i="0" noProof="0" dirty="0">
                <a:solidFill>
                  <a:schemeClr val="tx1"/>
                </a:solidFill>
                <a:effectLst/>
                <a:latin typeface="Biome Light" panose="020B0303030204020804" pitchFamily="34" charset="0"/>
                <a:cs typeface="Biome Light" panose="020B0303030204020804" pitchFamily="34" charset="0"/>
              </a:rPr>
              <a:t>LUNES A JUEVES DE 09:00 AM A 18:00 PM</a:t>
            </a:r>
            <a:br>
              <a:rPr lang="es-CL" sz="1000" noProof="0" dirty="0">
                <a:solidFill>
                  <a:schemeClr val="tx1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es-CL" sz="1000" b="1" i="0" noProof="0" dirty="0">
                <a:solidFill>
                  <a:schemeClr val="tx1"/>
                </a:solidFill>
                <a:effectLst/>
                <a:latin typeface="Biome Light" panose="020B0303030204020804" pitchFamily="34" charset="0"/>
                <a:cs typeface="Biome Light" panose="020B0303030204020804" pitchFamily="34" charset="0"/>
              </a:rPr>
              <a:t>VIERNES DE 09:00 AM A 17:00 PM</a:t>
            </a:r>
            <a:endParaRPr lang="es-CL" sz="1000" b="0" i="0" noProof="0" dirty="0">
              <a:solidFill>
                <a:schemeClr val="tx1"/>
              </a:solidFill>
              <a:effectLst/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lnSpc>
                <a:spcPct val="150000"/>
              </a:lnSpc>
            </a:pPr>
            <a:endParaRPr lang="es-CL" sz="1000" noProof="0" dirty="0">
              <a:latin typeface="+mj-lt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30" y="1490130"/>
            <a:ext cx="7017834" cy="764419"/>
          </a:xfrm>
        </p:spPr>
        <p:txBody>
          <a:bodyPr>
            <a:normAutofit/>
          </a:bodyPr>
          <a:lstStyle/>
          <a:p>
            <a:r>
              <a:rPr kumimoji="1" lang="es-CL" noProof="0" dirty="0"/>
              <a:t>BENEFICIOS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84C4DFB-B5FE-46B2-1579-C5BD0BB7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733" y="1899420"/>
            <a:ext cx="2681184" cy="5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A4CBD0F-C5B9-DFF4-F06A-41D530A03E60}"/>
              </a:ext>
            </a:extLst>
          </p:cNvPr>
          <p:cNvSpPr txBox="1"/>
          <p:nvPr/>
        </p:nvSpPr>
        <p:spPr>
          <a:xfrm>
            <a:off x="357052" y="2417852"/>
            <a:ext cx="6661312" cy="3657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1000" noProof="0" dirty="0">
                <a:solidFill>
                  <a:srgbClr val="222222"/>
                </a:solidFill>
                <a:effectLst/>
                <a:latin typeface="Biome Light" panose="020B0303030204020804" pitchFamily="34" charset="0"/>
                <a:ea typeface="Times New Roman" panose="02020603050405020304" pitchFamily="18" charset="0"/>
                <a:cs typeface="Biome Light" panose="020B0303030204020804" pitchFamily="34" charset="0"/>
              </a:rPr>
              <a:t>El Proveedor ofrece.</a:t>
            </a:r>
          </a:p>
          <a:p>
            <a:pPr algn="just"/>
            <a:endParaRPr lang="es-CL" sz="1000" noProof="0" dirty="0">
              <a:solidFill>
                <a:srgbClr val="222222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algn="just"/>
            <a:r>
              <a:rPr lang="es-CL" sz="1000" noProof="0" dirty="0">
                <a:solidFill>
                  <a:srgbClr val="222222"/>
                </a:solidFill>
                <a:effectLst/>
                <a:latin typeface="Biome Light" panose="020B0303030204020804" pitchFamily="34" charset="0"/>
                <a:ea typeface="Times New Roman" panose="02020603050405020304" pitchFamily="18" charset="0"/>
                <a:cs typeface="Biome Light" panose="020B0303030204020804" pitchFamily="34" charset="0"/>
              </a:rPr>
              <a:t>- Prestación de servicios a precio preferente a través del Centro que esté en funcionamiento en la Ciudad de Santiago. Las prestaciones incluidas y sus valores vigentes serán los que se encuentren publicados en la página web de APROFA bajo el rótulo “Estudiantes y Convenios.</a:t>
            </a:r>
          </a:p>
          <a:p>
            <a:pPr algn="just"/>
            <a:endParaRPr lang="es-CL" sz="1000" noProof="0" dirty="0">
              <a:solidFill>
                <a:srgbClr val="222222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algn="just"/>
            <a:r>
              <a:rPr lang="es-CL" sz="1000" noProof="0" dirty="0">
                <a:solidFill>
                  <a:srgbClr val="222222"/>
                </a:solidFill>
                <a:effectLst/>
                <a:latin typeface="Biome Light" panose="020B0303030204020804" pitchFamily="34" charset="0"/>
                <a:ea typeface="Times New Roman" panose="02020603050405020304" pitchFamily="18" charset="0"/>
                <a:cs typeface="Biome Light" panose="020B0303030204020804" pitchFamily="34" charset="0"/>
              </a:rPr>
              <a:t>- 10% de descuento en todos los productos disponibles en la farmacia APROFA, con excepción de: FEMELLE 20, Elcal D 500/800 X 60 Cap, Ovestin óvulos 0,5 mg, CICLOMEX-15, Ripol com  50 mg x 5, Ginoderm Estradiol 0,5mg Gel 95gr, DISVEN, Primaquin 2mg, Nebido, MICROGYNON CD, CICLIDON 20 CD. Dicho beneficio se hará efectivo al momento de la compra presencial.</a:t>
            </a:r>
          </a:p>
          <a:p>
            <a:pPr algn="just"/>
            <a:endParaRPr lang="es-CL" sz="1000" noProof="0" dirty="0">
              <a:solidFill>
                <a:srgbClr val="222222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algn="just"/>
            <a:r>
              <a:rPr lang="es-CL" sz="1000" noProof="0" dirty="0">
                <a:solidFill>
                  <a:srgbClr val="222222"/>
                </a:solidFill>
                <a:latin typeface="Biome Light" panose="020B0303030204020804" pitchFamily="34" charset="0"/>
                <a:ea typeface="Times New Roman" panose="02020603050405020304" pitchFamily="18" charset="0"/>
                <a:cs typeface="Biome Light" panose="020B0303030204020804" pitchFamily="34" charset="0"/>
              </a:rPr>
              <a:t>F</a:t>
            </a:r>
            <a:r>
              <a:rPr lang="es-CL" sz="1000" noProof="0" dirty="0">
                <a:solidFill>
                  <a:srgbClr val="222222"/>
                </a:solidFill>
                <a:effectLst/>
                <a:latin typeface="Biome Light" panose="020B0303030204020804" pitchFamily="34" charset="0"/>
                <a:ea typeface="Times New Roman" panose="02020603050405020304" pitchFamily="18" charset="0"/>
                <a:cs typeface="Biome Light" panose="020B0303030204020804" pitchFamily="34" charset="0"/>
              </a:rPr>
              <a:t>acilitar material físico (folletos explicativos) para actividades como ferias abiertas a la comunidad y charlas educativas para las/os funcionarias/os.</a:t>
            </a:r>
          </a:p>
          <a:p>
            <a:pPr algn="just"/>
            <a:endParaRPr lang="es-CL" sz="1000" noProof="0" dirty="0">
              <a:solidFill>
                <a:srgbClr val="222222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  <a:endParaRPr kumimoji="0"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CL" sz="1000" b="1" noProof="0" dirty="0">
                <a:solidFill>
                  <a:srgbClr val="0000FF"/>
                </a:solidFill>
                <a:highlight>
                  <a:srgbClr val="F2F2F2"/>
                </a:highlight>
                <a:latin typeface="Public Sans"/>
              </a:rPr>
              <a:t>https://aprofa.cl/ </a:t>
            </a:r>
          </a:p>
          <a:p>
            <a:pPr algn="just"/>
            <a:endParaRPr lang="es-CL" sz="1000" noProof="0" dirty="0">
              <a:effectLst/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1725"/>
      </p:ext>
    </p:extLst>
  </p:cSld>
  <p:clrMapOvr>
    <a:masterClrMapping/>
  </p:clrMapOvr>
  <p:transition spd="slow" advTm="5190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081458" y="280387"/>
            <a:ext cx="9619104" cy="611248"/>
          </a:xfrm>
        </p:spPr>
        <p:txBody>
          <a:bodyPr>
            <a:noAutofit/>
          </a:bodyPr>
          <a:lstStyle/>
          <a:p>
            <a:r>
              <a:rPr lang="es-CL" sz="2933" b="1" noProof="0" dirty="0"/>
              <a:t>SALUD</a:t>
            </a:r>
            <a:br>
              <a:rPr lang="es-CL" sz="2400" noProof="0" dirty="0"/>
            </a:br>
            <a:r>
              <a:rPr lang="es-CL" sz="2400" noProof="0" dirty="0"/>
              <a:t>INSTITUTO CHILENO DE CABEZA Y CUELLO SPA</a:t>
            </a: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7"/>
          </p:nvPr>
        </p:nvSpPr>
        <p:spPr>
          <a:xfrm>
            <a:off x="6825099" y="2599461"/>
            <a:ext cx="4875463" cy="3496342"/>
          </a:xfrm>
        </p:spPr>
        <p:txBody>
          <a:bodyPr>
            <a:no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  <a:endParaRPr kumimoji="0"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  <a:p>
            <a:pPr algn="l"/>
            <a:endParaRPr lang="es-CL" sz="1000" b="0" i="0" noProof="0" dirty="0">
              <a:solidFill>
                <a:schemeClr val="tx1"/>
              </a:solidFill>
              <a:effectLst/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algn="l"/>
            <a:r>
              <a:rPr lang="es-CL" sz="1000" b="1" i="0" noProof="0" dirty="0">
                <a:solidFill>
                  <a:schemeClr val="tx1"/>
                </a:solidFill>
                <a:effectLst/>
                <a:latin typeface="Biome Light" panose="020B0303030204020804" pitchFamily="34" charset="0"/>
                <a:cs typeface="Biome Light" panose="020B0303030204020804" pitchFamily="34" charset="0"/>
              </a:rPr>
              <a:t>DATOS DE CONTACTO</a:t>
            </a:r>
          </a:p>
          <a:p>
            <a:pPr algn="l"/>
            <a:r>
              <a:rPr lang="es-CL" sz="1000" b="0" i="0" noProof="0" dirty="0">
                <a:solidFill>
                  <a:schemeClr val="tx1"/>
                </a:solidFill>
                <a:effectLst/>
                <a:latin typeface="Biome Light" panose="020B0303030204020804" pitchFamily="34" charset="0"/>
                <a:cs typeface="Biome Light" panose="020B0303030204020804" pitchFamily="34" charset="0"/>
              </a:rPr>
              <a:t>Dirección: La Concepción #191, Of. 202, Providencia. A pasos del Metro Pedro de Valdivia).</a:t>
            </a:r>
          </a:p>
          <a:p>
            <a:pPr algn="l"/>
            <a:r>
              <a:rPr lang="es-CL" sz="1000" b="0" i="0" noProof="0" dirty="0">
                <a:solidFill>
                  <a:schemeClr val="tx1"/>
                </a:solidFill>
                <a:effectLst/>
                <a:latin typeface="Biome Light" panose="020B0303030204020804" pitchFamily="34" charset="0"/>
                <a:cs typeface="Biome Light" panose="020B0303030204020804" pitchFamily="34" charset="0"/>
              </a:rPr>
              <a:t>Teléfonos: +562 2714 8760</a:t>
            </a:r>
            <a:br>
              <a:rPr lang="es-CL" sz="1000" b="0" i="0" noProof="0" dirty="0">
                <a:solidFill>
                  <a:schemeClr val="tx1"/>
                </a:solidFill>
                <a:effectLst/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es-CL" sz="1000" b="0" i="0" noProof="0" dirty="0">
                <a:solidFill>
                  <a:schemeClr val="tx1"/>
                </a:solidFill>
                <a:effectLst/>
                <a:latin typeface="Biome Light" panose="020B0303030204020804" pitchFamily="34" charset="0"/>
                <a:cs typeface="Biome Light" panose="020B0303030204020804" pitchFamily="34" charset="0"/>
              </a:rPr>
              <a:t>+562 2714 8761</a:t>
            </a:r>
          </a:p>
          <a:p>
            <a:pPr algn="l"/>
            <a:r>
              <a:rPr lang="es-CL" sz="1000" b="0" i="0" noProof="0" dirty="0">
                <a:solidFill>
                  <a:schemeClr val="tx1"/>
                </a:solidFill>
                <a:effectLst/>
                <a:latin typeface="Biome Light" panose="020B0303030204020804" pitchFamily="34" charset="0"/>
                <a:cs typeface="Biome Light" panose="020B0303030204020804" pitchFamily="34" charset="0"/>
              </a:rPr>
              <a:t>Email: </a:t>
            </a:r>
            <a:r>
              <a:rPr lang="es-CL" sz="1000" b="0" i="0" noProof="0" dirty="0">
                <a:solidFill>
                  <a:schemeClr val="tx1"/>
                </a:solidFill>
                <a:effectLst/>
                <a:latin typeface="Biome Light" panose="020B0303030204020804" pitchFamily="34" charset="0"/>
                <a:cs typeface="Biome Light" panose="020B0303030204020804" pitchFamily="34" charset="0"/>
                <a:hlinkClick r:id="rId2"/>
              </a:rPr>
              <a:t>contacto@iccc.cl</a:t>
            </a:r>
            <a:r>
              <a:rPr lang="es-CL" sz="1000" b="0" i="0" noProof="0" dirty="0">
                <a:solidFill>
                  <a:schemeClr val="tx1"/>
                </a:solidFill>
                <a:effectLst/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 fontAlgn="ctr"/>
            <a:endParaRPr lang="es-CL" sz="1000" b="0" i="0" noProof="0" dirty="0">
              <a:solidFill>
                <a:schemeClr val="tx1"/>
              </a:solidFill>
              <a:effectLst/>
              <a:highlight>
                <a:srgbClr val="FFFFFF"/>
              </a:highlight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br>
              <a:rPr lang="es-CL" sz="1000" noProof="0" dirty="0"/>
            </a:br>
            <a:endParaRPr lang="es-CL" sz="1000" noProof="0" dirty="0">
              <a:latin typeface="+mj-lt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30" y="1490130"/>
            <a:ext cx="7017834" cy="764419"/>
          </a:xfrm>
        </p:spPr>
        <p:txBody>
          <a:bodyPr>
            <a:normAutofit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D936F7-41CA-AE70-91F9-1DB519902DAE}"/>
              </a:ext>
            </a:extLst>
          </p:cNvPr>
          <p:cNvSpPr txBox="1"/>
          <p:nvPr/>
        </p:nvSpPr>
        <p:spPr>
          <a:xfrm>
            <a:off x="118420" y="2435160"/>
            <a:ext cx="6101406" cy="3496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Atención preferencial y línea Telefónica exclusiva de atención a los funcionarios del SSMOriente.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s-CL" sz="1000" noProof="0" dirty="0">
              <a:solidFill>
                <a:srgbClr val="000000"/>
              </a:solidFill>
              <a:effectLst/>
              <a:latin typeface="Biome Light" panose="020B0303030204020804" pitchFamily="34" charset="0"/>
              <a:ea typeface="Calibri" panose="020F0502020204030204" pitchFamily="34" charset="0"/>
              <a:cs typeface="Biome Light" panose="020B0303030204020804" pitchFamily="34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s-CL" sz="1000" noProof="0" dirty="0">
                <a:solidFill>
                  <a:srgbClr val="000000"/>
                </a:solidFill>
                <a:effectLst/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20% descuento sobre valor particular en la totalidad de las consultas por especialidades. 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Calibri" panose="020F0502020204030204" pitchFamily="34" charset="0"/>
              <a:cs typeface="Biome Light" panose="020B0303030204020804" pitchFamily="34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s-CL" sz="1000" noProof="0" dirty="0">
                <a:solidFill>
                  <a:srgbClr val="000000"/>
                </a:solidFill>
                <a:effectLst/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20% descuento sobre valor particular en nuestros procedimientos en relación con Honorarios Médicos, Pabellón e Insumos.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Calibri" panose="020F0502020204030204" pitchFamily="34" charset="0"/>
              <a:cs typeface="Biome Light" panose="020B0303030204020804" pitchFamily="34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s-CL" sz="1000" noProof="0" dirty="0">
                <a:solidFill>
                  <a:srgbClr val="000000"/>
                </a:solidFill>
                <a:effectLst/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Para Biopsias, se otorgará un 10% de descuento.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Calibri" panose="020F0502020204030204" pitchFamily="34" charset="0"/>
              <a:cs typeface="Biome Light" panose="020B0303030204020804" pitchFamily="34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s-CL" sz="1000" noProof="0" dirty="0">
                <a:solidFill>
                  <a:srgbClr val="000000"/>
                </a:solidFill>
                <a:effectLst/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Pacientes Fonasa, se pueden atender con el correspondiente bono, en nuestras especialidades inscritas en la modalidad de libre elección por el médico especialista. 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Calibri" panose="020F0502020204030204" pitchFamily="34" charset="0"/>
              <a:cs typeface="Biome Light" panose="020B0303030204020804" pitchFamily="34" charset="0"/>
            </a:endParaRPr>
          </a:p>
          <a:p>
            <a:pPr marL="171450" lvl="0" indent="-1714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s-CL" sz="1000" noProof="0" dirty="0">
                <a:solidFill>
                  <a:srgbClr val="000000"/>
                </a:solidFill>
                <a:effectLst/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Además, entregaremos un valor preferencial en algunas especialidades y/o procedimientos que no estén inscritas en Fonasa otorgando un valor especial para sus beneficiarios.</a:t>
            </a:r>
          </a:p>
          <a:p>
            <a:pPr algn="just">
              <a:lnSpc>
                <a:spcPct val="150000"/>
              </a:lnSpc>
            </a:pPr>
            <a:r>
              <a:rPr lang="es-CL" sz="1000" noProof="0" dirty="0">
                <a:solidFill>
                  <a:srgbClr val="000000"/>
                </a:solidFill>
                <a:effectLst/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 </a:t>
            </a:r>
          </a:p>
          <a:p>
            <a:pPr algn="just">
              <a:lnSpc>
                <a:spcPct val="150000"/>
              </a:lnSpc>
            </a:pPr>
            <a:endParaRPr lang="es-CL" sz="1000" noProof="0" dirty="0">
              <a:solidFill>
                <a:srgbClr val="000000"/>
              </a:solidFill>
              <a:effectLst/>
              <a:latin typeface="Biome Light" panose="020B0303030204020804" pitchFamily="34" charset="0"/>
              <a:ea typeface="Calibri" panose="020F0502020204030204" pitchFamily="34" charset="0"/>
              <a:cs typeface="Biome Light" panose="020B03030302040208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CL" sz="1000" noProof="0" dirty="0">
                <a:solidFill>
                  <a:srgbClr val="000000"/>
                </a:solidFill>
                <a:effectLst/>
                <a:latin typeface="Biome Light" panose="020B0303030204020804" pitchFamily="34" charset="0"/>
                <a:ea typeface="Calibri" panose="020F0502020204030204" pitchFamily="34" charset="0"/>
                <a:cs typeface="Biome Light" panose="020B0303030204020804" pitchFamily="34" charset="0"/>
              </a:rPr>
              <a:t>*Los descuentos no son acumulables con otros descuentos. 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4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C7AE7A79-6AA8-4C99-2331-572FDE2DD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" b="-2"/>
          <a:stretch/>
        </p:blipFill>
        <p:spPr bwMode="auto">
          <a:xfrm>
            <a:off x="8054700" y="991885"/>
            <a:ext cx="3162300" cy="134302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43211792"/>
      </p:ext>
    </p:extLst>
  </p:cSld>
  <p:clrMapOvr>
    <a:masterClrMapping/>
  </p:clrMapOvr>
  <p:transition spd="slow" advTm="5190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015547" y="209550"/>
            <a:ext cx="9547804" cy="628649"/>
          </a:xfrm>
        </p:spPr>
        <p:txBody>
          <a:bodyPr>
            <a:noAutofit/>
          </a:bodyPr>
          <a:lstStyle/>
          <a:p>
            <a:r>
              <a:rPr lang="es-CL" sz="2933" b="1" noProof="0" dirty="0"/>
              <a:t>SALUD</a:t>
            </a:r>
            <a:br>
              <a:rPr lang="es-CL" sz="2400" noProof="0" dirty="0"/>
            </a:br>
            <a:r>
              <a:rPr kumimoji="0" lang="es-CL" sz="2400" b="1" cap="all" spc="133" noProof="0" dirty="0">
                <a:solidFill>
                  <a:schemeClr val="tx2"/>
                </a:solidFill>
                <a:latin typeface="Route 159 UltraLight"/>
                <a:cs typeface="Arial" panose="020B0604020202020204" pitchFamily="34" charset="0"/>
              </a:rPr>
              <a:t>FARMACIA: MARKET – CARE SPA</a:t>
            </a:r>
            <a:endParaRPr lang="es-CL" sz="2400" b="1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30" y="1337730"/>
            <a:ext cx="7017834" cy="764419"/>
          </a:xfrm>
        </p:spPr>
        <p:txBody>
          <a:bodyPr>
            <a:normAutofit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DD936F7-41CA-AE70-91F9-1DB519902DAE}"/>
              </a:ext>
            </a:extLst>
          </p:cNvPr>
          <p:cNvSpPr txBox="1"/>
          <p:nvPr/>
        </p:nvSpPr>
        <p:spPr>
          <a:xfrm>
            <a:off x="177374" y="2168824"/>
            <a:ext cx="7194975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L" sz="10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 Unicode MS"/>
              </a:rPr>
              <a:t>Los productos ofrecidos en la página web </a:t>
            </a:r>
            <a:r>
              <a:rPr lang="es-CL" sz="1000" u="sng" noProof="0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rial Unicode MS"/>
                <a:hlinkClick r:id="rId2"/>
              </a:rPr>
              <a:t>www.market-care.com</a:t>
            </a:r>
            <a:r>
              <a:rPr lang="es-CL" sz="10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 Unicode MS"/>
              </a:rPr>
              <a:t> y facilidades convenidas por el </a:t>
            </a:r>
            <a:r>
              <a:rPr lang="es-CL" sz="1000" noProof="0" dirty="0">
                <a:effectLst/>
                <a:latin typeface="Arial" panose="020B0604020202020204" pitchFamily="34" charset="0"/>
                <a:ea typeface="Arial Unicode MS"/>
              </a:rPr>
              <a:t>“EL PROVEEDOR”, a los funcionarios son las siguientes: </a:t>
            </a:r>
          </a:p>
          <a:p>
            <a:pPr algn="just">
              <a:lnSpc>
                <a:spcPct val="150000"/>
              </a:lnSpc>
            </a:pPr>
            <a:endParaRPr lang="es-CL" sz="1000" noProof="0" dirty="0">
              <a:effectLst/>
              <a:latin typeface="Arial" panose="020B0604020202020204" pitchFamily="34" charset="0"/>
              <a:ea typeface="Arial Unicode MS"/>
            </a:endParaRPr>
          </a:p>
          <a:p>
            <a:pPr algn="just">
              <a:lnSpc>
                <a:spcPct val="150000"/>
              </a:lnSpc>
            </a:pPr>
            <a:r>
              <a:rPr lang="es-CL" sz="1000" b="1" i="0" noProof="0" dirty="0">
                <a:effectLst/>
                <a:latin typeface="Fira Sans" panose="020B0503050000020004" pitchFamily="34" charset="0"/>
              </a:rPr>
              <a:t>MarketCare </a:t>
            </a:r>
            <a:r>
              <a:rPr lang="es-CL" sz="1000" b="0" i="0" noProof="0" dirty="0">
                <a:effectLst/>
                <a:latin typeface="Fira Sans" panose="020B0503050000020004" pitchFamily="34" charset="0"/>
              </a:rPr>
              <a:t>proporciona a las empresas la oportunidad de ofrecer a sus colaboradores un acceso conveniente a medicamentos y productos de salud a precios competitivos. Al invertir en la salud y el bienestar de su fuerza laboral, las empresas pueden mejorar la productividad y la moral del equipo, lo que se traduce en un ambiente de trabajo más saludable y eficiente. </a:t>
            </a:r>
            <a:r>
              <a:rPr lang="es-CL" sz="1000" noProof="0" dirty="0">
                <a:latin typeface="Fira Sans" panose="020B0503050000020004" pitchFamily="34" charset="0"/>
              </a:rPr>
              <a:t> Se deberá cancelar una </a:t>
            </a:r>
            <a:r>
              <a:rPr lang="es-CL" sz="1000" b="1" noProof="0" dirty="0">
                <a:latin typeface="Fira Sans" panose="020B0503050000020004" pitchFamily="34" charset="0"/>
              </a:rPr>
              <a:t>suscripción mensual de %5.990</a:t>
            </a:r>
            <a:r>
              <a:rPr lang="es-CL" sz="1000" noProof="0" dirty="0">
                <a:latin typeface="Fira Sans" panose="020B0503050000020004" pitchFamily="34" charset="0"/>
              </a:rPr>
              <a:t>.-, le dará derecho a comprar al beneficiario, cargas familiares o cercanos con un máximo de 5 cargas familiares (deben ser registradas en el perfil del titular)</a:t>
            </a:r>
            <a:endParaRPr lang="es-CL" sz="10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CL" sz="1000" i="1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L" sz="10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indent="-228600" algn="just">
              <a:lnSpc>
                <a:spcPct val="150000"/>
              </a:lnSpc>
              <a:buAutoNum type="arabicParenBoth"/>
            </a:pPr>
            <a:r>
              <a:rPr lang="es-CL" sz="10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Suministrar a los </a:t>
            </a:r>
            <a:r>
              <a:rPr lang="es-CL" sz="1000" b="1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funcionarios</a:t>
            </a:r>
            <a:r>
              <a:rPr lang="es-CL" sz="10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(as) los bienes y servicios mencionados en este contrato, los que estarán visibles en la página web </a:t>
            </a:r>
            <a:r>
              <a:rPr lang="es-CL" sz="1000" u="sng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www.market-care.com</a:t>
            </a:r>
            <a:r>
              <a:rPr lang="es-CL" sz="1000" u="sng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L" sz="10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y cualquier otro producto del </a:t>
            </a:r>
            <a:r>
              <a:rPr lang="es-CL" sz="1000" b="1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Proveedor</a:t>
            </a:r>
            <a:r>
              <a:rPr lang="es-CL" sz="10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que acuerden por escrito las partes, y con los plazos de entrega que tiene o tenga establecidos el </a:t>
            </a:r>
            <a:r>
              <a:rPr lang="es-CL" sz="1000" b="1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Proveedor</a:t>
            </a:r>
            <a:r>
              <a:rPr lang="es-CL" sz="100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s-CL" sz="1000" noProof="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28600" indent="-228600" algn="just">
              <a:lnSpc>
                <a:spcPct val="150000"/>
              </a:lnSpc>
              <a:buAutoNum type="arabicParenBoth"/>
            </a:pPr>
            <a:endParaRPr lang="es-CL" sz="1000" b="1" i="0" noProof="0" dirty="0">
              <a:effectLst/>
              <a:latin typeface="Arial" panose="020B0604020202020204" pitchFamily="34" charset="0"/>
            </a:endParaRPr>
          </a:p>
          <a:p>
            <a:pPr marL="228600" indent="-228600" algn="just">
              <a:lnSpc>
                <a:spcPct val="150000"/>
              </a:lnSpc>
              <a:buAutoNum type="arabicParenBoth"/>
            </a:pPr>
            <a:endParaRPr lang="es-CL" sz="1000" b="1" i="0" noProof="0" dirty="0">
              <a:effectLst/>
              <a:latin typeface="Arial" panose="020B0604020202020204" pitchFamily="34" charset="0"/>
            </a:endParaRPr>
          </a:p>
          <a:p>
            <a:pPr marL="228600" indent="-228600" algn="just">
              <a:lnSpc>
                <a:spcPct val="150000"/>
              </a:lnSpc>
              <a:buAutoNum type="arabicParenBoth"/>
            </a:pPr>
            <a:r>
              <a:rPr lang="es-CL" sz="1000" b="1" i="0" noProof="0" dirty="0">
                <a:effectLst/>
                <a:latin typeface="Fira Sans" panose="020F0502020204030204" pitchFamily="34" charset="0"/>
              </a:rPr>
              <a:t>Accesibilidad a medicamentos / </a:t>
            </a:r>
            <a:r>
              <a:rPr lang="es-CL" sz="1000" b="1" i="0" noProof="0" dirty="0">
                <a:effectLst/>
                <a:latin typeface="Fira Sans" panose="020B0503050000020004" pitchFamily="34" charset="0"/>
              </a:rPr>
              <a:t>Acceso equitativo a medicamentos de calidad</a:t>
            </a:r>
          </a:p>
          <a:p>
            <a:pPr marL="266700" indent="-266700" algn="l">
              <a:tabLst>
                <a:tab pos="628650" algn="l"/>
              </a:tabLst>
            </a:pPr>
            <a:r>
              <a:rPr lang="es-CL" sz="1000" noProof="0" dirty="0">
                <a:latin typeface="Fira Sans" panose="020B0503050000020004" pitchFamily="34" charset="0"/>
              </a:rPr>
              <a:t>       </a:t>
            </a:r>
            <a:r>
              <a:rPr lang="es-CL" sz="1000" b="0" i="0" noProof="0" dirty="0">
                <a:effectLst/>
                <a:latin typeface="Fira Sans" panose="020B0503050000020004" pitchFamily="34" charset="0"/>
              </a:rPr>
              <a:t>Dispón de acceso a una amplia gama de medicamentos a precios justos, asegurando que todos reciban el  tratamiento necesario sin comprometer su bienestar financiero.</a:t>
            </a:r>
          </a:p>
          <a:p>
            <a:pPr marL="266700" indent="-266700" algn="l">
              <a:tabLst>
                <a:tab pos="628650" algn="l"/>
              </a:tabLst>
            </a:pPr>
            <a:endParaRPr lang="es-CL" sz="1000" noProof="0" dirty="0">
              <a:latin typeface="Fira Sans" panose="020B0503050000020004" pitchFamily="34" charset="0"/>
            </a:endParaRPr>
          </a:p>
          <a:p>
            <a:pPr marL="266700" indent="-266700" algn="l">
              <a:tabLst>
                <a:tab pos="628650" algn="l"/>
              </a:tabLst>
            </a:pPr>
            <a:r>
              <a:rPr lang="es-CL" sz="1000" b="0" i="0" noProof="0" dirty="0">
                <a:effectLst/>
                <a:latin typeface="Fira Sans" panose="020B0503050000020004" pitchFamily="34" charset="0"/>
              </a:rPr>
              <a:t>3.     </a:t>
            </a:r>
            <a:r>
              <a:rPr lang="es-CL" sz="1000" noProof="0" dirty="0">
                <a:latin typeface="Fira Sans" panose="020B0503050000020004" pitchFamily="34" charset="0"/>
              </a:rPr>
              <a:t>Market-care, responde consultas a los funcionarios, horarios de lunes a viernes de 09.00 a 18.00 y sábados de 09.00 a 14.00 hrs.</a:t>
            </a:r>
            <a:endParaRPr lang="es-CL" sz="1000" b="0" i="0" noProof="0" dirty="0">
              <a:effectLst/>
              <a:latin typeface="Fira Sans" panose="020B05030500000200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4188787-BF79-24A7-F998-A0A4AC45A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902" y="1719939"/>
            <a:ext cx="3763985" cy="125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ABEE509-FA0B-DC0E-0532-4F1C687F9134}"/>
              </a:ext>
            </a:extLst>
          </p:cNvPr>
          <p:cNvSpPr txBox="1"/>
          <p:nvPr/>
        </p:nvSpPr>
        <p:spPr>
          <a:xfrm>
            <a:off x="8118902" y="4138336"/>
            <a:ext cx="38957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DATOS DE CONTACTO: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https://market-care.com/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Los Libertadores 341, El Monte, Región Metropolitana, Chile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Contáctanos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contacto@marketcare.cl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@marketcarechile</a:t>
            </a:r>
            <a:endParaRPr lang="es-CL" sz="1000" noProof="0" dirty="0"/>
          </a:p>
        </p:txBody>
      </p:sp>
    </p:spTree>
    <p:extLst>
      <p:ext uri="{BB962C8B-B14F-4D97-AF65-F5344CB8AC3E}">
        <p14:creationId xmlns:p14="http://schemas.microsoft.com/office/powerpoint/2010/main" val="2959689581"/>
      </p:ext>
    </p:extLst>
  </p:cSld>
  <p:clrMapOvr>
    <a:masterClrMapping/>
  </p:clrMapOvr>
  <p:transition spd="slow" advTm="5190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015547" y="355403"/>
            <a:ext cx="9566378" cy="954115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SALUD</a:t>
            </a:r>
            <a:br>
              <a:rPr lang="es-CL" sz="2400" noProof="0" dirty="0">
                <a:latin typeface="Route 159 UltraLight"/>
              </a:rPr>
            </a:br>
            <a:r>
              <a:rPr kumimoji="0" lang="es-CL" sz="2133" noProof="0" dirty="0">
                <a:solidFill>
                  <a:schemeClr val="tx2"/>
                </a:solidFill>
                <a:latin typeface="Route 159 UltraLight"/>
                <a:ea typeface="+mn-ea"/>
                <a:cs typeface="Arial" panose="020B0604020202020204" pitchFamily="34" charset="0"/>
              </a:rPr>
              <a:t>CENTRO DENTAL SANTA BLANCA – CLUB RATÓN PÉREZ Y CLÍNICA NÓMADE: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7"/>
          </p:nvPr>
        </p:nvSpPr>
        <p:spPr>
          <a:xfrm>
            <a:off x="7857329" y="3429000"/>
            <a:ext cx="4043433" cy="1676400"/>
          </a:xfrm>
        </p:spPr>
        <p:txBody>
          <a:bodyPr>
            <a:normAutofit lnSpcReduction="10000"/>
          </a:bodyPr>
          <a:lstStyle/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endParaRPr kumimoji="0" lang="es-CL" sz="933" b="1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kumimoji="0" lang="es-CL" sz="933" b="1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DATOS DE CONTACTO:</a:t>
            </a:r>
          </a:p>
          <a:p>
            <a:pPr marL="152408" indent="-152408" defTabSz="609630">
              <a:lnSpc>
                <a:spcPct val="15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933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Dirección</a:t>
            </a:r>
            <a:r>
              <a:rPr kumimoji="0" lang="es-CL" sz="933" b="1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:  </a:t>
            </a:r>
            <a:r>
              <a:rPr kumimoji="0" lang="es-CL" sz="933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Ebro 2743,  Camino El Alba 9107, Estoril 50, Oficina 303, Las Condes, entre otros. </a:t>
            </a:r>
            <a:br>
              <a:rPr kumimoji="0" lang="es-CL" sz="933" noProof="0" dirty="0"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kumimoji="0" lang="es-CL" sz="933" u="sng" noProof="0" dirty="0">
                <a:latin typeface="Biome Light" panose="020B0303030204020804" pitchFamily="34" charset="0"/>
                <a:cs typeface="Biome Light" panose="020B03030302040208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Teléfono</a:t>
            </a:r>
            <a:r>
              <a:rPr kumimoji="0" lang="es-CL" sz="933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: 600 656 0240  </a:t>
            </a:r>
          </a:p>
          <a:p>
            <a:pPr marL="152408" indent="-152408" defTabSz="609630">
              <a:lnSpc>
                <a:spcPct val="15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933" noProof="0" dirty="0">
                <a:latin typeface="Biome Light" panose="020B0303030204020804" pitchFamily="34" charset="0"/>
                <a:cs typeface="Biome Light" panose="020B0303030204020804" pitchFamily="34" charset="0"/>
                <a:hlinkClick r:id="rId4"/>
              </a:rPr>
              <a:t>https://clubratonperez.cl</a:t>
            </a:r>
            <a:r>
              <a:rPr kumimoji="0" lang="es-CL" sz="933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 marL="152408" indent="-152408" defTabSz="609630">
              <a:lnSpc>
                <a:spcPct val="15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933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endParaRPr lang="es-CL" sz="933" noProof="0" dirty="0">
              <a:latin typeface="+mj-lt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30" y="1490130"/>
            <a:ext cx="7017834" cy="667855"/>
          </a:xfrm>
        </p:spPr>
        <p:txBody>
          <a:bodyPr>
            <a:normAutofit fontScale="92500" lnSpcReduction="10000"/>
          </a:bodyPr>
          <a:lstStyle/>
          <a:p>
            <a:r>
              <a:rPr kumimoji="1" lang="es-CL" noProof="0" dirty="0"/>
              <a:t>BENEFICIOS </a:t>
            </a:r>
          </a:p>
        </p:txBody>
      </p:sp>
      <p:pic>
        <p:nvPicPr>
          <p:cNvPr id="2" name="Picture 4" descr="Home - Ratón Pérez">
            <a:extLst>
              <a:ext uri="{FF2B5EF4-FFF2-40B4-BE49-F238E27FC236}">
                <a16:creationId xmlns:a16="http://schemas.microsoft.com/office/drawing/2014/main" id="{51A609D4-E945-C457-85B7-B4C87A244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759" y="1490129"/>
            <a:ext cx="1056395" cy="81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línica Santa Blanca | LinkedIn">
            <a:extLst>
              <a:ext uri="{FF2B5EF4-FFF2-40B4-BE49-F238E27FC236}">
                <a16:creationId xmlns:a16="http://schemas.microsoft.com/office/drawing/2014/main" id="{723D20B7-EB81-569F-18E2-F24C643C2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67" y="1490129"/>
            <a:ext cx="1056395" cy="81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ograma dental Clínica Nómade - Noticias - Las Condes al Día - Las Condes">
            <a:extLst>
              <a:ext uri="{FF2B5EF4-FFF2-40B4-BE49-F238E27FC236}">
                <a16:creationId xmlns:a16="http://schemas.microsoft.com/office/drawing/2014/main" id="{CE85755E-37D0-F246-7175-B043594B1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52" y="1490129"/>
            <a:ext cx="1056395" cy="81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71CA102-2726-E40C-A396-4C99E406F379}"/>
              </a:ext>
            </a:extLst>
          </p:cNvPr>
          <p:cNvSpPr txBox="1"/>
          <p:nvPr/>
        </p:nvSpPr>
        <p:spPr>
          <a:xfrm>
            <a:off x="291237" y="2187415"/>
            <a:ext cx="6888701" cy="4659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Descuento permanente sobre el arancel de Clínica Santa Blanca (no incluye laboratorio, biomateriales, insumos y radiografías panorámicas, mercadito)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Radiografías para diagnóstico costo cero.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Diagnóstico/control dental, sin costo.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1 limpieza gratis (Detartraje supra gingival en base a ultrasonido) por colaborador.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Descuento extensible a grupo familiar directo (salvo sesión de limpieza, solo para el colaborador)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Promoción exclusiva Plan de Ortodoncia metálica.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Descuento exclusivo Club del Ratón Pérez, visitas a domicilio y un 10% de descuento en aplicación de flúor, barniz.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Atenciones odontológicas Pediátricas en nuestras clínicas. / Descuentos operativos dentales con Clínica Nómade.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  <a:endParaRPr kumimoji="0"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6D7EC8-176C-3405-7E70-80C6D3DCF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349" y="5056744"/>
            <a:ext cx="2732804" cy="11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206318"/>
      </p:ext>
    </p:extLst>
  </p:cSld>
  <p:clrMapOvr>
    <a:masterClrMapping/>
  </p:clrMapOvr>
  <p:transition spd="slow" advTm="5190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015547" y="355403"/>
            <a:ext cx="9566378" cy="954115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SALUD</a:t>
            </a:r>
            <a:br>
              <a:rPr lang="es-CL" sz="2400" noProof="0" dirty="0">
                <a:latin typeface="Route 159 UltraLight"/>
              </a:rPr>
            </a:br>
            <a:r>
              <a:rPr kumimoji="0" lang="es-CL" sz="2400" noProof="0" dirty="0">
                <a:solidFill>
                  <a:schemeClr val="tx2"/>
                </a:solidFill>
                <a:latin typeface="Route 159 UltraLight"/>
                <a:ea typeface="+mn-ea"/>
                <a:cs typeface="Arial" panose="020B0604020202020204" pitchFamily="34" charset="0"/>
              </a:rPr>
              <a:t>SERVICIOS MÉDICOS DENTALES LTDA.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7"/>
          </p:nvPr>
        </p:nvSpPr>
        <p:spPr>
          <a:xfrm>
            <a:off x="7683056" y="3757444"/>
            <a:ext cx="4203609" cy="1903254"/>
          </a:xfrm>
        </p:spPr>
        <p:txBody>
          <a:bodyPr>
            <a:normAutofit/>
          </a:bodyPr>
          <a:lstStyle/>
          <a:p>
            <a:pPr defTabSz="609630">
              <a:lnSpc>
                <a:spcPct val="200000"/>
              </a:lnSpc>
              <a:spcBef>
                <a:spcPts val="0"/>
              </a:spcBef>
              <a:buClr>
                <a:srgbClr val="9BAFB5"/>
              </a:buClr>
              <a:defRPr/>
            </a:pPr>
            <a:r>
              <a:rPr kumimoji="0" lang="es-CL" sz="1000" b="1" noProof="0" dirty="0">
                <a:solidFill>
                  <a:srgbClr val="000000"/>
                </a:solidFill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Datos de Contacto:</a:t>
            </a:r>
          </a:p>
          <a:p>
            <a:pPr marL="152408" indent="-152408" defTabSz="609630">
              <a:lnSpc>
                <a:spcPct val="20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b="1" noProof="0" dirty="0">
                <a:solidFill>
                  <a:srgbClr val="000000"/>
                </a:solidFill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Dirección</a:t>
            </a:r>
            <a:r>
              <a:rPr kumimoji="0" lang="es-CL" sz="1000" b="1" noProof="0" dirty="0">
                <a:solidFill>
                  <a:srgbClr val="00000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: </a:t>
            </a:r>
            <a:r>
              <a:rPr kumimoji="0"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Calle Pedro Fontova 6943, Huechuraba. </a:t>
            </a:r>
            <a:br>
              <a:rPr kumimoji="0"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kumimoji="0" lang="es-CL" sz="1000" noProof="0" dirty="0">
                <a:latin typeface="Arial" panose="020B0604020202020204" pitchFamily="34" charset="0"/>
              </a:rPr>
              <a:t>Pág. Web </a:t>
            </a:r>
            <a:r>
              <a:rPr kumimoji="0" lang="es-CL" sz="1000" noProof="0" dirty="0"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www.dentalstudio.cl</a:t>
            </a:r>
            <a:r>
              <a:rPr kumimoji="0" lang="es-CL" sz="1000" noProof="0" dirty="0">
                <a:latin typeface="Arial" panose="020B0604020202020204" pitchFamily="34" charset="0"/>
              </a:rPr>
              <a:t>  </a:t>
            </a: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Arial" panose="020B0604020202020204" pitchFamily="34" charset="0"/>
              </a:rPr>
              <a:t>correo: </a:t>
            </a:r>
            <a:r>
              <a:rPr kumimoji="0" lang="es-CL" sz="1000" noProof="0" dirty="0"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contacto@dentalstudio.cl</a:t>
            </a:r>
            <a:endParaRPr kumimoji="0" lang="es-CL" sz="1000" noProof="0" dirty="0">
              <a:latin typeface="Arial" panose="020B0604020202020204" pitchFamily="34" charset="0"/>
            </a:endParaRP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Arial" panose="020B0604020202020204" pitchFamily="34" charset="0"/>
              </a:rPr>
              <a:t>Teléfono +569 45278343 - 222320853</a:t>
            </a:r>
          </a:p>
          <a:p>
            <a:pPr>
              <a:lnSpc>
                <a:spcPct val="200000"/>
              </a:lnSpc>
            </a:pPr>
            <a:endParaRPr lang="es-CL" sz="1000" noProof="0" dirty="0">
              <a:latin typeface="+mj-lt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30" y="1328205"/>
            <a:ext cx="7017834" cy="764419"/>
          </a:xfrm>
        </p:spPr>
        <p:txBody>
          <a:bodyPr>
            <a:normAutofit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B9CCE7-53C9-2009-B495-A40F097721A0}"/>
              </a:ext>
            </a:extLst>
          </p:cNvPr>
          <p:cNvSpPr txBox="1"/>
          <p:nvPr/>
        </p:nvSpPr>
        <p:spPr>
          <a:xfrm>
            <a:off x="305335" y="2216086"/>
            <a:ext cx="6532053" cy="419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b="1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Urgencia Dental Preferente </a:t>
            </a: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sin espera (examen y diagnóstico)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b="1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Presupuesto Dental Gratis</a:t>
            </a: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, evaluación de la salud dental del beneficiario, diagnóstico, valorización tratamiento respectivo.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Tratamiento Dental con arancel preferencial , se realizará descuento del 60% por cada prestación clínica..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Garantías: Restauraciones de resina (tapaduras) 6 meses, Prótesis Removibles 1 año, Prótesis fija o coronas 1 año, Implantes dentales 3 años, Periodoncia 3 meses, Ortodoncias 6 meses (1 reposición de Brackets es gratis) y Endodoncia 1 año. (solicitar contrato, otras observaciones)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</p:txBody>
      </p:sp>
      <p:pic>
        <p:nvPicPr>
          <p:cNvPr id="7" name="Picture 2" descr="Dental Studio (@dentalstudiochile) • Instagram photos and videos">
            <a:extLst>
              <a:ext uri="{FF2B5EF4-FFF2-40B4-BE49-F238E27FC236}">
                <a16:creationId xmlns:a16="http://schemas.microsoft.com/office/drawing/2014/main" id="{B1FD8FA7-2138-9DF4-EFF5-C6B8709EC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365" y="1309518"/>
            <a:ext cx="3137313" cy="174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08769"/>
      </p:ext>
    </p:extLst>
  </p:cSld>
  <p:clrMapOvr>
    <a:masterClrMapping/>
  </p:clrMapOvr>
  <p:transition spd="slow" advTm="5190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A0618-CAC9-EC3E-F9B4-D7FA8A191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>
            <a:extLst>
              <a:ext uri="{FF2B5EF4-FFF2-40B4-BE49-F238E27FC236}">
                <a16:creationId xmlns:a16="http://schemas.microsoft.com/office/drawing/2014/main" id="{53C38CA1-9E88-6D4F-EA1A-1A9342F79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547" y="355403"/>
            <a:ext cx="9566378" cy="954115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SALUD</a:t>
            </a:r>
            <a:br>
              <a:rPr lang="es-CL" sz="2400" noProof="0" dirty="0">
                <a:latin typeface="Route 159 UltraLight"/>
              </a:rPr>
            </a:br>
            <a:r>
              <a:rPr kumimoji="0" lang="es-CL" sz="2400" noProof="0" dirty="0">
                <a:solidFill>
                  <a:schemeClr val="tx2"/>
                </a:solidFill>
                <a:latin typeface="Route 159 UltraLight"/>
                <a:ea typeface="+mn-ea"/>
                <a:cs typeface="Arial" panose="020B0604020202020204" pitchFamily="34" charset="0"/>
              </a:rPr>
              <a:t>SERVICIOS MÉDICOS DENTAL STUDIO CHILE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>
            <a:extLst>
              <a:ext uri="{FF2B5EF4-FFF2-40B4-BE49-F238E27FC236}">
                <a16:creationId xmlns:a16="http://schemas.microsoft.com/office/drawing/2014/main" id="{F5946A05-0999-07A7-1C2A-02D19775B6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49707" y="2628777"/>
            <a:ext cx="4032218" cy="387382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DATOS DE CONTACTO: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La clínica se ubica en la Región Metropolitana, Santa Beatriz N°111 Oficina 301, Providencia, Metro Manuel Montt, Salida Norte.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Página web http://www.dentalstudiochile.com</a:t>
            </a:r>
            <a:br>
              <a:rPr lang="es-CL" sz="1000" noProof="0" dirty="0"/>
            </a:br>
            <a:r>
              <a:rPr lang="es-CL" sz="1000" noProof="0" dirty="0">
                <a:solidFill>
                  <a:srgbClr val="303030"/>
                </a:solidFill>
                <a:latin typeface="Roboto" panose="02000000000000000000" pitchFamily="2" charset="0"/>
              </a:rPr>
              <a:t>L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ínea fija 2 2470 0388.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Teléfono celular o WhatsApp +56 9 3506 4999.</a:t>
            </a:r>
            <a:br>
              <a:rPr lang="es-CL" sz="1000" noProof="0" dirty="0"/>
            </a:b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Dental Studio Chile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Sucursal: Providencia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DAVID MENDOZA DENTAL STUDIO E.I.R.L.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Rut: 77.021.518-8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+56 9 3506 4999 - 2 2470 0388</a:t>
            </a:r>
            <a:endParaRPr lang="es-CL" sz="1000" noProof="0" dirty="0">
              <a:latin typeface="+mj-lt"/>
            </a:endParaRPr>
          </a:p>
        </p:txBody>
      </p:sp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687C8C81-AF9B-FEDF-4A83-48A3E788FE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" y="1328205"/>
            <a:ext cx="7017834" cy="764419"/>
          </a:xfrm>
        </p:spPr>
        <p:txBody>
          <a:bodyPr>
            <a:normAutofit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7A6A44-5155-D44F-7C67-04B0935A794B}"/>
              </a:ext>
            </a:extLst>
          </p:cNvPr>
          <p:cNvSpPr txBox="1"/>
          <p:nvPr/>
        </p:nvSpPr>
        <p:spPr>
          <a:xfrm>
            <a:off x="305335" y="2216086"/>
            <a:ext cx="6532053" cy="4357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BENEFICIOS:</a:t>
            </a:r>
            <a:br>
              <a:rPr lang="es-CL" sz="1000" noProof="0" dirty="0"/>
            </a:br>
            <a:r>
              <a:rPr lang="es-CL" sz="1000" noProof="0" dirty="0"/>
              <a:t>A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tención odontológica a niños como también a adultos de todas las edades. Los servicios comprenden sellantes, restauraciones estéticas, higiene dental, extracciones simples, extracciones de terceros molares o del juicio, prótesis fija y removible, implantes dentales, diseño de sonrisa, coronas de porcelana, cirugías plásticas gingivales, endodoncias o tratamiento de conducto, blanqueamiento dental, radiografías periapicales, injertos de tejido óseo, prótesis sobre implantes, atención de urgencia, tratamientos de ortodoncia (frenillos). etc.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BENEFICIARIOS: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Funcionarios del Servicio y sus grupos familiares directos tales como Cónyuge e hijos.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IMPORTANTE: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Para hacer uso de estos beneficios, debe informar que es funcionario (a) del Servicio de Salud Metropolitano Oriente y presentar su credencial de funcionario.</a:t>
            </a:r>
            <a:endParaRPr kumimoji="0"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3" name="Imagen 2" descr="Un joven con una playera de color azul con letras blancas&#10;&#10;El contenido generado por IA puede ser incorrecto.">
            <a:extLst>
              <a:ext uri="{FF2B5EF4-FFF2-40B4-BE49-F238E27FC236}">
                <a16:creationId xmlns:a16="http://schemas.microsoft.com/office/drawing/2014/main" id="{A9F3F3BD-52A9-11CF-273E-2521A3BB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16" y="307420"/>
            <a:ext cx="1772869" cy="22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05361"/>
      </p:ext>
    </p:extLst>
  </p:cSld>
  <p:clrMapOvr>
    <a:masterClrMapping/>
  </p:clrMapOvr>
  <p:transition spd="slow" advTm="5190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ACBD8-C570-87A4-8690-08EB2D673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>
            <a:extLst>
              <a:ext uri="{FF2B5EF4-FFF2-40B4-BE49-F238E27FC236}">
                <a16:creationId xmlns:a16="http://schemas.microsoft.com/office/drawing/2014/main" id="{E7706B8A-17B9-3B81-0185-1EBCA060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547" y="355403"/>
            <a:ext cx="9566378" cy="954115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SALUD</a:t>
            </a:r>
            <a:br>
              <a:rPr lang="es-CL" sz="2400" noProof="0" dirty="0">
                <a:latin typeface="Route 159 UltraLight"/>
              </a:rPr>
            </a:br>
            <a:r>
              <a:rPr lang="es-CL" sz="2400" noProof="0" dirty="0">
                <a:latin typeface="Route 159 UltraLight"/>
              </a:rPr>
              <a:t>CENTRO MÉDICO ODONTOLÓGICO PADRE MARIANO Spa.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>
            <a:extLst>
              <a:ext uri="{FF2B5EF4-FFF2-40B4-BE49-F238E27FC236}">
                <a16:creationId xmlns:a16="http://schemas.microsoft.com/office/drawing/2014/main" id="{9FDAD25E-C8B1-A31C-21AB-4E7B4F7692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98736" y="2779625"/>
            <a:ext cx="3927005" cy="3647653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s-CL" sz="1000" b="1" noProof="0" dirty="0">
                <a:latin typeface="+mj-lt"/>
              </a:rPr>
              <a:t>DATOS DE CONTACTO:</a:t>
            </a:r>
          </a:p>
          <a:p>
            <a:pPr>
              <a:lnSpc>
                <a:spcPct val="200000"/>
              </a:lnSpc>
            </a:pPr>
            <a:r>
              <a:rPr lang="es-CL" sz="1000" noProof="0" dirty="0">
                <a:latin typeface="+mj-lt"/>
                <a:hlinkClick r:id="rId2"/>
              </a:rPr>
              <a:t>https://www.padremariano.com</a:t>
            </a:r>
            <a:r>
              <a:rPr lang="es-CL" sz="1000" noProof="0" dirty="0">
                <a:latin typeface="+mj-lt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s-CL" sz="1000" noProof="0" dirty="0">
                <a:latin typeface="+mj-lt"/>
              </a:rPr>
              <a:t>Ejecutivo Convenio Empresas: </a:t>
            </a:r>
            <a:r>
              <a:rPr lang="es-CL" sz="1000" b="1" noProof="0" dirty="0">
                <a:latin typeface="+mj-lt"/>
              </a:rPr>
              <a:t>Verónica Arriaza de la Fuente, </a:t>
            </a:r>
            <a:r>
              <a:rPr lang="es-CL" sz="1000" noProof="0" dirty="0">
                <a:latin typeface="+mj-lt"/>
                <a:hlinkClick r:id="rId3"/>
              </a:rPr>
              <a:t>varriaza@padremariano.com</a:t>
            </a:r>
            <a:r>
              <a:rPr lang="es-CL" sz="1000" noProof="0" dirty="0">
                <a:latin typeface="+mj-lt"/>
              </a:rPr>
              <a:t>, Celular: 974403095</a:t>
            </a:r>
          </a:p>
          <a:p>
            <a:pPr>
              <a:lnSpc>
                <a:spcPct val="200000"/>
              </a:lnSpc>
            </a:pPr>
            <a:r>
              <a:rPr lang="es-CL" sz="1000" noProof="0" dirty="0" err="1">
                <a:latin typeface="+mj-lt"/>
              </a:rPr>
              <a:t>Call</a:t>
            </a:r>
            <a:r>
              <a:rPr lang="es-CL" sz="1000" noProof="0" dirty="0">
                <a:latin typeface="+mj-lt"/>
              </a:rPr>
              <a:t> Center (pedir horas): 2 248 57000</a:t>
            </a:r>
          </a:p>
          <a:p>
            <a:pPr>
              <a:lnSpc>
                <a:spcPct val="200000"/>
              </a:lnSpc>
            </a:pPr>
            <a:r>
              <a:rPr lang="es-CL" sz="1000" noProof="0" dirty="0">
                <a:latin typeface="+mj-lt"/>
              </a:rPr>
              <a:t>Direcciones: </a:t>
            </a:r>
          </a:p>
          <a:p>
            <a:pPr>
              <a:lnSpc>
                <a:spcPct val="200000"/>
              </a:lnSpc>
            </a:pPr>
            <a:r>
              <a:rPr lang="es-CL" sz="1000" noProof="0" dirty="0">
                <a:latin typeface="+mj-lt"/>
              </a:rPr>
              <a:t>Burgos 345, Las Condes, Metro Alcántara / Alcántara 295, Las Condes, Metro Alcántara / Tenderini 82, Piso 4, Metro Santa Lucia / Alameda 1146, Piso 5, entre Metro Univ. de Chile y Moneda / Av. Providencia 1744, Piso 1, Providencia.</a:t>
            </a:r>
          </a:p>
        </p:txBody>
      </p:sp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484F0EDD-3A38-78DC-66F0-0EBCEE2179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" y="1490130"/>
            <a:ext cx="7017834" cy="764419"/>
          </a:xfrm>
        </p:spPr>
        <p:txBody>
          <a:bodyPr>
            <a:normAutofit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D40CFD-19CF-0288-D08E-D4A187D48D8E}"/>
              </a:ext>
            </a:extLst>
          </p:cNvPr>
          <p:cNvSpPr txBox="1"/>
          <p:nvPr/>
        </p:nvSpPr>
        <p:spPr>
          <a:xfrm>
            <a:off x="217513" y="2556430"/>
            <a:ext cx="6096000" cy="3703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1. BENEFICIOS: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* 60% de descuento en todas las prestaciones dentales del arancel vigente del Centro Médico Odontológico Padre Mariano, no incluye el valor de laboratorio.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* Vigencia: 31 de marzo 2025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* Valida para niños y adultos.</a:t>
            </a:r>
            <a:br>
              <a:rPr lang="es-CL" sz="1000" noProof="0" dirty="0"/>
            </a:br>
            <a:endParaRPr lang="es-CL" sz="1000" noProof="0" dirty="0"/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</p:txBody>
      </p:sp>
      <p:pic>
        <p:nvPicPr>
          <p:cNvPr id="1026" name="Picture 2" descr="Centro Odontológico Padre Mariano - Jenabien">
            <a:extLst>
              <a:ext uri="{FF2B5EF4-FFF2-40B4-BE49-F238E27FC236}">
                <a16:creationId xmlns:a16="http://schemas.microsoft.com/office/drawing/2014/main" id="{2C05A834-3A8D-646C-E1AE-CE7D9C27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465" y="1072239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89301"/>
      </p:ext>
    </p:extLst>
  </p:cSld>
  <p:clrMapOvr>
    <a:masterClrMapping/>
  </p:clrMapOvr>
  <p:transition spd="slow" advTm="5190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DD8FB-32BE-90E0-FFFB-4A85687BD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>
            <a:extLst>
              <a:ext uri="{FF2B5EF4-FFF2-40B4-BE49-F238E27FC236}">
                <a16:creationId xmlns:a16="http://schemas.microsoft.com/office/drawing/2014/main" id="{708EB697-B23C-3970-2309-7751346D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SALUD</a:t>
            </a:r>
            <a:br>
              <a:rPr lang="es-CL" sz="2400" noProof="0" dirty="0">
                <a:latin typeface="Route 159 UltraLight"/>
              </a:rPr>
            </a:br>
            <a:r>
              <a:rPr lang="es-CL" sz="2400" noProof="0" dirty="0">
                <a:latin typeface="Route 159 UltraLight"/>
              </a:rPr>
              <a:t>OPTICA OTRA MIRADA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>
            <a:extLst>
              <a:ext uri="{FF2B5EF4-FFF2-40B4-BE49-F238E27FC236}">
                <a16:creationId xmlns:a16="http://schemas.microsoft.com/office/drawing/2014/main" id="{2B638106-F8B7-4D7A-1695-FE9EEC3F03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02081" y="3114675"/>
            <a:ext cx="4241708" cy="3205014"/>
          </a:xfrm>
        </p:spPr>
        <p:txBody>
          <a:bodyPr>
            <a:norm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del SSMO y sus grupos familiares directos, entendiéndose por éstos últimos, cónyuge e hijos.</a:t>
            </a:r>
            <a:endParaRPr kumimoji="0"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informar que es funcionario (a) del Servicio de Salud Metropolitano Oriente.</a:t>
            </a: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kumimoji="0" lang="es-CL" sz="1000" b="1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DATOS DE CONTACTO:</a:t>
            </a: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opticaotramirada@gmail.com</a:t>
            </a: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Fonos:  +569 54217652 </a:t>
            </a: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Denisse Rivera, representante</a:t>
            </a: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Moneda 812 oficina 416, Santiago</a:t>
            </a: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@Otramirada</a:t>
            </a:r>
          </a:p>
        </p:txBody>
      </p:sp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42985034-882C-6416-42EA-B8C5EE2CFA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" y="1185330"/>
            <a:ext cx="7017834" cy="545935"/>
          </a:xfrm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6B03CFA-27CC-B2B4-E8C6-F993B5052FF7}"/>
              </a:ext>
            </a:extLst>
          </p:cNvPr>
          <p:cNvSpPr txBox="1"/>
          <p:nvPr/>
        </p:nvSpPr>
        <p:spPr>
          <a:xfrm>
            <a:off x="278875" y="1856841"/>
            <a:ext cx="6532053" cy="4684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1.Chequeo preventivo oftalmológico gratuito (sin emisión de receta), extensivo al grupo familiar.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2.Consulta y examen oftalmológico con prescripción de lentes. Valor preferencial: $6.000., seguirá siendo gratuito por la compra en lentes ópticos y de contacto 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En caso de que el paciente compre lo lentes con Otra Mirada SpA no se cobrará el monto antes indicado.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3.</a:t>
            </a: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Operativo oftalmológico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en las dependencias de las diferentes instituciones pertenecientes al Servicio de Salud Metropolitano Oriente, donde se entregará el servicio de atención oftalmológica, venta de anteojos ópticos, asesoramiento en la compra y entrega de los productos directamente en el lugar de trabajo.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4. Entrega de receta óptica y boleta electrónica para reembolso.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5.Adaptación de lentes de contacto.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6.Derivación a oftalmología en caso de que el paciente presente patologías oculares o sistémicas.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Descuentos: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1.20% de descuento por la compra de anteojos ópticos (marco y cristales)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2.10% de descuento en lentes de sol sin graduación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3.10% de descuento en lentes de contacto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4.Emisión de receta sin costo para cada beneficiario que compre anteojos ópticos o lentes de contacto con óptica Otra Mirada.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5.El beneficiario podrá realizar un abono del 40% al momento de hacer la orden y pagar el saldo restante al retirar los productos.</a:t>
            </a:r>
            <a:endParaRPr kumimoji="1" lang="es-CL" sz="1000" noProof="0" dirty="0">
              <a:solidFill>
                <a:srgbClr val="1C1C1C"/>
              </a:solidFill>
              <a:latin typeface="Open Sans"/>
            </a:endParaRPr>
          </a:p>
        </p:txBody>
      </p:sp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9E2D3CAB-AA2A-B6F5-1F48-187ECAE3E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040" y="316992"/>
            <a:ext cx="1472259" cy="23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5440"/>
      </p:ext>
    </p:extLst>
  </p:cSld>
  <p:clrMapOvr>
    <a:masterClrMapping/>
  </p:clrMapOvr>
  <p:transition spd="slow" advTm="5190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s-CL" noProof="0" dirty="0"/>
              <a:t>OBJETIVO DEL PROGRAMA</a:t>
            </a:r>
            <a:endParaRPr kumimoji="1" lang="es-CL" noProof="0" dirty="0">
              <a:solidFill>
                <a:schemeClr val="accent1"/>
              </a:solidFill>
              <a:latin typeface="Route 159 Bold" pitchFamily="50" charset="0"/>
            </a:endParaRPr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4"/>
          </p:nvPr>
        </p:nvSpPr>
        <p:spPr>
          <a:xfrm>
            <a:off x="634434" y="2867805"/>
            <a:ext cx="10800209" cy="2208245"/>
          </a:xfrm>
        </p:spPr>
        <p:txBody>
          <a:bodyPr/>
          <a:lstStyle/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kumimoji="0" lang="es-CL" sz="1050" noProof="0" dirty="0">
                <a:solidFill>
                  <a:srgbClr val="000000"/>
                </a:solidFill>
                <a:latin typeface="Route 159 Bold"/>
                <a:ea typeface="Open Sans ExtraBold" panose="020F0502020204030204" pitchFamily="34" charset="0"/>
                <a:cs typeface="Open Sans ExtraBold" panose="020F0502020204030204" pitchFamily="34" charset="0"/>
              </a:rPr>
              <a:t>GENERAR BENEFICIOS DIRIGIDOS A LOS AFILIADOS (AS) A BIENESTAR, QUE LES PERMITA CONTAR CON DESCUENTOS PREFERENCIALES EN LOS SERVICIOS Y/O PRODUCTOS QUE DIFERENTES EMPRESAS OFRECEN EN MATERIA EDUCACIONAL, ODONTOLÓGICA, RECREATIVA, OFTALMOLÓGICA, DEPORTIVA, TURISMO, ENTRE OTROS.</a:t>
            </a:r>
          </a:p>
          <a:p>
            <a:pPr algn="just"/>
            <a:endParaRPr kumimoji="1" lang="es-CL" noProof="0" dirty="0"/>
          </a:p>
        </p:txBody>
      </p:sp>
    </p:spTree>
    <p:extLst>
      <p:ext uri="{BB962C8B-B14F-4D97-AF65-F5344CB8AC3E}">
        <p14:creationId xmlns:p14="http://schemas.microsoft.com/office/powerpoint/2010/main" val="3077578804"/>
      </p:ext>
    </p:extLst>
  </p:cSld>
  <p:clrMapOvr>
    <a:masterClrMapping/>
  </p:clrMapOvr>
  <p:transition spd="slow" advTm="4073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0B167-DDE0-EC04-273A-678D9D894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>
            <a:extLst>
              <a:ext uri="{FF2B5EF4-FFF2-40B4-BE49-F238E27FC236}">
                <a16:creationId xmlns:a16="http://schemas.microsoft.com/office/drawing/2014/main" id="{E7549178-9245-BC9C-438D-6D79AB92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SALUD</a:t>
            </a:r>
            <a:br>
              <a:rPr lang="es-CL" sz="2400" noProof="0" dirty="0">
                <a:latin typeface="Route 159 UltraLight"/>
              </a:rPr>
            </a:br>
            <a:r>
              <a:rPr lang="es-CL" sz="2400" noProof="0" dirty="0">
                <a:latin typeface="Route 159 UltraLight"/>
              </a:rPr>
              <a:t>OPTICA VISTA BOUTIQUE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>
            <a:extLst>
              <a:ext uri="{FF2B5EF4-FFF2-40B4-BE49-F238E27FC236}">
                <a16:creationId xmlns:a16="http://schemas.microsoft.com/office/drawing/2014/main" id="{9AEBE0C9-7DBC-394D-ED35-8E99F5FE52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79945" y="3464961"/>
            <a:ext cx="4101944" cy="2734053"/>
          </a:xfrm>
        </p:spPr>
        <p:txBody>
          <a:bodyPr>
            <a:normAutofit/>
          </a:bodyPr>
          <a:lstStyle/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endParaRPr kumimoji="0"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r>
              <a:rPr lang="es-CL" sz="1000" b="1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 DE CONTACTO:</a:t>
            </a:r>
          </a:p>
          <a:p>
            <a:r>
              <a:rPr lang="es-CL" sz="1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opticavistaboutique@gmail.com</a:t>
            </a:r>
          </a:p>
          <a:p>
            <a:r>
              <a:rPr lang="es-CL" sz="1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operativosvistaboutique@gmail.com</a:t>
            </a:r>
            <a:r>
              <a:rPr lang="es-CL" sz="1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endParaRPr lang="es-CL" sz="10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CL" sz="1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Fonos contacto: +569 5789 14 76</a:t>
            </a:r>
          </a:p>
          <a:p>
            <a:r>
              <a:rPr lang="es-CL" sz="1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Rocío Bobadilla y Ivonne Contreras, Representantes.</a:t>
            </a:r>
          </a:p>
          <a:p>
            <a:r>
              <a:rPr lang="es-CL" sz="1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Dirección: Holanda 0123, Providencia</a:t>
            </a:r>
          </a:p>
          <a:p>
            <a:r>
              <a:rPr lang="es-CL" sz="1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@vistaboutique</a:t>
            </a: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endParaRPr kumimoji="0"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lnSpc>
                <a:spcPct val="150000"/>
              </a:lnSpc>
            </a:pPr>
            <a:endParaRPr lang="es-CL" sz="1000" noProof="0" dirty="0">
              <a:latin typeface="+mj-lt"/>
            </a:endParaRPr>
          </a:p>
        </p:txBody>
      </p:sp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36E0C6B3-8C8F-62A7-098D-68FBEC190A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0" y="1398690"/>
            <a:ext cx="7017834" cy="545935"/>
          </a:xfrm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63C2361-60C9-D4E5-8E69-A369B60FAFDE}"/>
              </a:ext>
            </a:extLst>
          </p:cNvPr>
          <p:cNvSpPr txBox="1"/>
          <p:nvPr/>
        </p:nvSpPr>
        <p:spPr>
          <a:xfrm>
            <a:off x="410111" y="1998825"/>
            <a:ext cx="6608253" cy="4607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BENEFICIOS: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En Óptica Vista Boutique, ofrecemos una amplia variedad de lentes, no solo tradicionales,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sino también especializados para satisfacer todas las necesidades visuales de sus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empleados.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Arial Unicode MS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- Exámenes y atención oftalmológica,   Toma de agudeza visual, Lensometría, - Autorefractometría.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- Oftalmoscopia, Prueba subjetiva de lentes para lejos y cerca.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- Prescripción de receta oftalmológica.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- Derivación en caso de alguna sospecha de patología visual.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- Adaptación de lentes de contacto. /   Asesoría de imagen. / - Operativos Oftalmológicos.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Arial Unicode MS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del SSMO y sus grupos familiares directos, entendiéndose por éstos últimos, cónyuge e hijos.</a:t>
            </a:r>
            <a:endParaRPr kumimoji="0"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informar que es funcionario (a) del Servicio de Salud Metropolitano Oriente.</a:t>
            </a:r>
          </a:p>
        </p:txBody>
      </p:sp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D0271163-B11E-E0AD-0CD5-9B47BC66E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723" y="164103"/>
            <a:ext cx="1950775" cy="30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52648"/>
      </p:ext>
    </p:extLst>
  </p:cSld>
  <p:clrMapOvr>
    <a:masterClrMapping/>
  </p:clrMapOvr>
  <p:transition spd="slow" advTm="5190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SALUD</a:t>
            </a:r>
            <a:br>
              <a:rPr lang="es-CL" sz="2400" noProof="0" dirty="0">
                <a:latin typeface="Route 159 UltraLight"/>
              </a:rPr>
            </a:br>
            <a:r>
              <a:rPr lang="es-CL" sz="2400" noProof="0" dirty="0">
                <a:latin typeface="Route 159 UltraLight"/>
              </a:rPr>
              <a:t>OPTICA ESPACIO VISION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7"/>
          </p:nvPr>
        </p:nvSpPr>
        <p:spPr>
          <a:xfrm>
            <a:off x="7502080" y="2915209"/>
            <a:ext cx="4203609" cy="2950266"/>
          </a:xfrm>
        </p:spPr>
        <p:txBody>
          <a:bodyPr>
            <a:norm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del SSMO y sus grupos familiares directos, entendiéndose por éstos últimos, cónyuge e hijos.</a:t>
            </a:r>
            <a:endParaRPr kumimoji="0"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informar que es funcionario (a) del Servicio de Salud Metropolitano Oriente.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www.espaciovision.cl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agenda@espaciovision.cl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Fono: 22 633 4930   / +569 98015518</a:t>
            </a:r>
          </a:p>
          <a:p>
            <a:pPr>
              <a:lnSpc>
                <a:spcPct val="150000"/>
              </a:lnSpc>
            </a:pPr>
            <a:endParaRPr lang="es-CL" sz="1000" noProof="0" dirty="0">
              <a:latin typeface="+mj-lt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30" y="1490130"/>
            <a:ext cx="7017834" cy="545935"/>
          </a:xfrm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D649373-2B56-3CBF-4473-DC691ADB935B}"/>
              </a:ext>
            </a:extLst>
          </p:cNvPr>
          <p:cNvSpPr txBox="1"/>
          <p:nvPr/>
        </p:nvSpPr>
        <p:spPr>
          <a:xfrm>
            <a:off x="486311" y="2059785"/>
            <a:ext cx="6532053" cy="378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Otorga el servicio de consulta y óptica.</a:t>
            </a:r>
          </a:p>
          <a:p>
            <a:pPr marL="228611" indent="-228611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Symbol" panose="05050102010706020507" pitchFamily="18" charset="2"/>
              <a:buChar char="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Consulta visual siempre sin costo, independiente de la compra o no de anteojos por parte del paciente. 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marL="228611" indent="-228611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Symbol" panose="05050102010706020507" pitchFamily="18" charset="2"/>
              <a:buChar char="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30% de descuento en todos nuestros productos.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marL="228611" indent="-228611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Symbol" panose="05050102010706020507" pitchFamily="18" charset="2"/>
              <a:buChar char="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Garantía 1 año para todos los productos y servicios.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marL="228611" indent="-228611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Symbol" panose="05050102010706020507" pitchFamily="18" charset="2"/>
              <a:buChar char="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Todos los medios de pago, tarjetas de crédito (3 cuotas precio contado), tarjeta de débito, casas comerciales, efectivo y transferencia. 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marL="228611" indent="-228611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Symbol" panose="05050102010706020507" pitchFamily="18" charset="2"/>
              <a:buChar char="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600 armazones diferentes para la elección tanto en los operativos como en nuestro centro. 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marL="228611" indent="-228611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Symbol" panose="05050102010706020507" pitchFamily="18" charset="2"/>
              <a:buChar char="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Laboratorio de cristales propio, lo que nos permite fabricar cualquier requerimiento de forma personalizada.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marL="228611" indent="-228611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Symbol" panose="05050102010706020507" pitchFamily="18" charset="2"/>
              <a:buChar char="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Cobertura geográfica para atención en terreno en los diversos puntos de “EL SERVICIO”.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marL="228611" indent="-228611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Symbol" panose="05050102010706020507" pitchFamily="18" charset="2"/>
              <a:buChar char=""/>
              <a:defRPr/>
            </a:pPr>
            <a:r>
              <a:rPr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Tecnología de última generación en los operativos, producción y entrega (Software integral de gestión, ERP).</a:t>
            </a:r>
            <a:endParaRPr kumimoji="1" lang="es-CL" sz="1000" noProof="0" dirty="0">
              <a:solidFill>
                <a:srgbClr val="1C1C1C"/>
              </a:solidFill>
              <a:latin typeface="Open Sans"/>
            </a:endParaRPr>
          </a:p>
        </p:txBody>
      </p:sp>
      <p:pic>
        <p:nvPicPr>
          <p:cNvPr id="34" name="Picture 2" descr="Centros Espacio Vision">
            <a:extLst>
              <a:ext uri="{FF2B5EF4-FFF2-40B4-BE49-F238E27FC236}">
                <a16:creationId xmlns:a16="http://schemas.microsoft.com/office/drawing/2014/main" id="{2565259D-1322-5EBF-2346-F9E537414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900" y="992525"/>
            <a:ext cx="256667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536143"/>
      </p:ext>
    </p:extLst>
  </p:cSld>
  <p:clrMapOvr>
    <a:masterClrMapping/>
  </p:clrMapOvr>
  <p:transition spd="slow" advTm="5190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SALUD</a:t>
            </a:r>
            <a:br>
              <a:rPr lang="es-CL" sz="2400" noProof="0" dirty="0">
                <a:latin typeface="Route 159 UltraLight"/>
              </a:rPr>
            </a:br>
            <a:r>
              <a:rPr lang="es-CL" sz="2400" noProof="0" dirty="0">
                <a:latin typeface="Route 159 UltraLight"/>
              </a:rPr>
              <a:t>OPTICA TRENTRO 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30" y="1490130"/>
            <a:ext cx="7017834" cy="545935"/>
          </a:xfrm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343572-E72D-88B2-2F2E-05D356AADD01}"/>
              </a:ext>
            </a:extLst>
          </p:cNvPr>
          <p:cNvSpPr txBox="1"/>
          <p:nvPr/>
        </p:nvSpPr>
        <p:spPr>
          <a:xfrm>
            <a:off x="276225" y="2147888"/>
            <a:ext cx="6094520" cy="4257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CL" sz="1000" noProof="0" dirty="0">
                <a:latin typeface="Arial" panose="020B0604020202020204" pitchFamily="34" charset="0"/>
                <a:ea typeface="Arial Unicode MS"/>
              </a:rPr>
              <a:t>EL proveedor ofrece:</a:t>
            </a:r>
          </a:p>
          <a:p>
            <a:pPr lvl="0" algn="just">
              <a:lnSpc>
                <a:spcPct val="150000"/>
              </a:lnSpc>
            </a:pPr>
            <a:endParaRPr lang="es-CL" sz="1000" noProof="0" dirty="0">
              <a:effectLst/>
              <a:latin typeface="Arial" panose="020B0604020202020204" pitchFamily="34" charset="0"/>
              <a:ea typeface="Arial Unicode MS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es-CL" sz="1000" noProof="0" dirty="0">
                <a:effectLst/>
                <a:latin typeface="Arial" panose="020B0604020202020204" pitchFamily="34" charset="0"/>
                <a:ea typeface="Arial Unicode MS"/>
              </a:rPr>
              <a:t>Realizar controles visuales sin costo a los funcionarios del Servicio de Salud Metropolitano Oriente en los establecimientos que se nos indiquen previa coordinación.</a:t>
            </a:r>
            <a:endParaRPr lang="es-CL" sz="10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CL" sz="1000" noProof="0" dirty="0">
                <a:effectLst/>
                <a:latin typeface="Arial" panose="020B0604020202020204" pitchFamily="34" charset="0"/>
                <a:ea typeface="Arial Unicode MS"/>
              </a:rPr>
              <a:t> </a:t>
            </a:r>
            <a:endParaRPr lang="es-CL" sz="100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es-CL" sz="1000" noProof="0" dirty="0">
                <a:effectLst/>
                <a:latin typeface="Arial" panose="020B0604020202020204" pitchFamily="34" charset="0"/>
                <a:ea typeface="Arial Unicode MS"/>
              </a:rPr>
              <a:t>Aplicar un 20% de descuento en la compra de lentes ópticos.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es-CL" sz="1000" noProof="0" dirty="0">
                <a:latin typeface="Arial" panose="020B0604020202020204" pitchFamily="34" charset="0"/>
                <a:ea typeface="Arial Unicode MS"/>
              </a:rPr>
              <a:t>Garantía Total: 6 meses en armazón y cristales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es-CL" sz="1000" noProof="0" dirty="0">
                <a:effectLst/>
                <a:latin typeface="Arial" panose="020B0604020202020204" pitchFamily="34" charset="0"/>
                <a:ea typeface="Arial Unicode MS"/>
              </a:rPr>
              <a:t>Lentes monofocales, bifocales, multifocales, y ópticos.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es-CL" sz="1000" noProof="0" dirty="0">
                <a:latin typeface="Arial" panose="020B0604020202020204" pitchFamily="34" charset="0"/>
                <a:ea typeface="Arial Unicode MS"/>
              </a:rPr>
              <a:t>Control Visual Gratuito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es-CL" sz="1000" noProof="0" dirty="0">
                <a:effectLst/>
                <a:latin typeface="Arial" panose="020B0604020202020204" pitchFamily="34" charset="0"/>
                <a:ea typeface="Arial Unicode MS"/>
              </a:rPr>
              <a:t>Operativos Oftalmológicos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"/>
            </a:pPr>
            <a:endParaRPr lang="es-CL" sz="1000" noProof="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- Para hacer uso de estos beneficios, debe informar que es funcionario (a) del Servicio de Salud Metropolitano Oriente y el uso de su credencial de salud.</a:t>
            </a:r>
          </a:p>
          <a:p>
            <a:pPr lvl="0" algn="just">
              <a:lnSpc>
                <a:spcPct val="150000"/>
              </a:lnSpc>
            </a:pPr>
            <a:endParaRPr lang="es-CL" sz="1000" noProof="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7" name="Picture 3" descr="mail">
            <a:extLst>
              <a:ext uri="{FF2B5EF4-FFF2-40B4-BE49-F238E27FC236}">
                <a16:creationId xmlns:a16="http://schemas.microsoft.com/office/drawing/2014/main" id="{B7E87869-4046-9EF5-0301-109F3A55B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il">
            <a:extLst>
              <a:ext uri="{FF2B5EF4-FFF2-40B4-BE49-F238E27FC236}">
                <a16:creationId xmlns:a16="http://schemas.microsoft.com/office/drawing/2014/main" id="{801C3FE0-26EA-4685-5615-2945CC293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ail">
            <a:extLst>
              <a:ext uri="{FF2B5EF4-FFF2-40B4-BE49-F238E27FC236}">
                <a16:creationId xmlns:a16="http://schemas.microsoft.com/office/drawing/2014/main" id="{1132047A-5522-1AA0-EE16-35099A67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il">
            <a:extLst>
              <a:ext uri="{FF2B5EF4-FFF2-40B4-BE49-F238E27FC236}">
                <a16:creationId xmlns:a16="http://schemas.microsoft.com/office/drawing/2014/main" id="{595B2FC2-117E-0849-5C06-52BA5DEB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00F3B4-4A17-70E0-39A2-1DE8898E046C}"/>
              </a:ext>
            </a:extLst>
          </p:cNvPr>
          <p:cNvSpPr txBox="1"/>
          <p:nvPr/>
        </p:nvSpPr>
        <p:spPr>
          <a:xfrm>
            <a:off x="7075493" y="3859733"/>
            <a:ext cx="3970364" cy="2605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L" sz="1000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 de Contacto: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CL" sz="1000" noProof="0" dirty="0">
              <a:solidFill>
                <a:srgbClr val="1C1C1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E-mail	</a:t>
            </a: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6"/>
              </a:rPr>
              <a:t>operativosyconvenios@opticatrento.cl</a:t>
            </a: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L" sz="1000" noProof="0" dirty="0">
                <a:solidFill>
                  <a:srgbClr val="1C1C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Teléfono</a:t>
            </a: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Dirección	Pedro de Valdivia 3015, Ñuñoa.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L" sz="1000" noProof="0" dirty="0">
                <a:solidFill>
                  <a:srgbClr val="1C1C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222 690782- 222 690791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Moneda 708, Santiago Centro</a:t>
            </a:r>
          </a:p>
          <a:p>
            <a:pPr algn="just">
              <a:lnSpc>
                <a:spcPct val="150000"/>
              </a:lnSpc>
              <a:defRPr/>
            </a:pPr>
            <a:r>
              <a:rPr lang="es-CL" sz="1000" noProof="0" dirty="0">
                <a:solidFill>
                  <a:srgbClr val="1C1C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+569 54152454  / </a:t>
            </a:r>
          </a:p>
          <a:p>
            <a:pPr algn="just">
              <a:lnSpc>
                <a:spcPct val="150000"/>
              </a:lnSpc>
              <a:defRPr/>
            </a:pPr>
            <a:r>
              <a:rPr lang="es-CL" sz="1000" noProof="0" dirty="0">
                <a:solidFill>
                  <a:srgbClr val="1C1C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Página	</a:t>
            </a:r>
            <a:r>
              <a:rPr lang="es-CL" sz="1000" noProof="0" dirty="0">
                <a:solidFill>
                  <a:srgbClr val="1C1C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7"/>
              </a:rPr>
              <a:t>www.opticatrento.cl</a:t>
            </a:r>
            <a:r>
              <a:rPr lang="es-CL" sz="1000" noProof="0" dirty="0">
                <a:solidFill>
                  <a:srgbClr val="1C1C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just">
              <a:lnSpc>
                <a:spcPct val="150000"/>
              </a:lnSpc>
              <a:defRPr/>
            </a:pPr>
            <a:endParaRPr lang="es-CL" sz="1000" noProof="0" dirty="0">
              <a:solidFill>
                <a:srgbClr val="1C1C1C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s-CL" sz="1000" b="1" noProof="0" dirty="0">
                <a:solidFill>
                  <a:srgbClr val="1C1C1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Agendamientos de Control Oftalmológicos: Indique:               Código SSMO25  al    +569 54152465</a:t>
            </a: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pic>
        <p:nvPicPr>
          <p:cNvPr id="10" name="Imagen 9" descr="Texto&#10;&#10;El contenido generado por IA puede ser incorrecto.">
            <a:extLst>
              <a:ext uri="{FF2B5EF4-FFF2-40B4-BE49-F238E27FC236}">
                <a16:creationId xmlns:a16="http://schemas.microsoft.com/office/drawing/2014/main" id="{77F53C55-AA06-CAF5-7CB8-6F33EB0833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664" y="393002"/>
            <a:ext cx="1763193" cy="3286126"/>
          </a:xfrm>
          <a:prstGeom prst="rect">
            <a:avLst/>
          </a:prstGeom>
        </p:spPr>
      </p:pic>
      <p:pic>
        <p:nvPicPr>
          <p:cNvPr id="1025" name="Picture 1" descr="mail">
            <a:extLst>
              <a:ext uri="{FF2B5EF4-FFF2-40B4-BE49-F238E27FC236}">
                <a16:creationId xmlns:a16="http://schemas.microsoft.com/office/drawing/2014/main" id="{650734DC-0AB7-619B-F844-E522D6CAA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il">
            <a:extLst>
              <a:ext uri="{FF2B5EF4-FFF2-40B4-BE49-F238E27FC236}">
                <a16:creationId xmlns:a16="http://schemas.microsoft.com/office/drawing/2014/main" id="{55E0FEC2-08D2-8653-9757-D93627E7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mail">
            <a:extLst>
              <a:ext uri="{FF2B5EF4-FFF2-40B4-BE49-F238E27FC236}">
                <a16:creationId xmlns:a16="http://schemas.microsoft.com/office/drawing/2014/main" id="{81002281-B399-D587-C82C-92D676F37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ail">
            <a:extLst>
              <a:ext uri="{FF2B5EF4-FFF2-40B4-BE49-F238E27FC236}">
                <a16:creationId xmlns:a16="http://schemas.microsoft.com/office/drawing/2014/main" id="{F8FB6007-7BE6-9BC2-938F-1BEDB2E8C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144170"/>
      </p:ext>
    </p:extLst>
  </p:cSld>
  <p:clrMapOvr>
    <a:masterClrMapping/>
  </p:clrMapOvr>
  <p:transition spd="slow" advTm="5190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3"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6CFF432-4457-CD03-0528-44B74ED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EDUCACIÓN</a:t>
            </a:r>
            <a:br>
              <a:rPr lang="es-CL" sz="2400" b="1" noProof="0" dirty="0">
                <a:latin typeface="Route 159 UltraLight"/>
              </a:rPr>
            </a:br>
            <a:r>
              <a:rPr lang="es-CL" sz="2400" noProof="0" dirty="0">
                <a:latin typeface="Route 159 UltraLight"/>
              </a:rPr>
              <a:t>AFTER SCHOOL “CAMBRIDGE SCHOOL”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pic>
        <p:nvPicPr>
          <p:cNvPr id="9" name="Imagen 8" descr="Sitio web&#10;&#10;Descripción generada automáticamente">
            <a:extLst>
              <a:ext uri="{FF2B5EF4-FFF2-40B4-BE49-F238E27FC236}">
                <a16:creationId xmlns:a16="http://schemas.microsoft.com/office/drawing/2014/main" id="{B1EB43C2-E54E-5B20-09B6-563991A2C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669" y="676295"/>
            <a:ext cx="2959296" cy="2938995"/>
          </a:xfrm>
          <a:prstGeom prst="rect">
            <a:avLst/>
          </a:prstGeom>
        </p:spPr>
      </p:pic>
      <p:pic>
        <p:nvPicPr>
          <p:cNvPr id="10" name="Picture 4" descr="Little Cambridge | Santiago">
            <a:extLst>
              <a:ext uri="{FF2B5EF4-FFF2-40B4-BE49-F238E27FC236}">
                <a16:creationId xmlns:a16="http://schemas.microsoft.com/office/drawing/2014/main" id="{B3ED9434-2076-649A-22FD-444A4BCC3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87" y="326757"/>
            <a:ext cx="1071243" cy="106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29AF19A-F99F-448B-DE14-2995F435A3B4}"/>
              </a:ext>
            </a:extLst>
          </p:cNvPr>
          <p:cNvSpPr txBox="1"/>
          <p:nvPr/>
        </p:nvSpPr>
        <p:spPr>
          <a:xfrm>
            <a:off x="239035" y="2357837"/>
            <a:ext cx="6583680" cy="4285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Talleres extraprogramáticos de lunes a viernes (exceptuando en período de vacaciones escolares) de 14.00 a 18.00 en las instalaciones ubicada en Ricardo Matte Pérez 0135, Providencia.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También existirá un servicio de cuidados de niños (as) de 18.00 a 18.30 a continuación de los talleres.  (Solicitar programación de talleres con referentes de establecimientos)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del Servicio de Salud Metropolitano Oriente.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informar que es funcionario (a) del Servicio de Salud Metropolitano Oriente y el uso de su credencial de salud.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del SSMO y sus grupos familiares directos, entendiéndose por éstos últimos, cónyuge e hijos.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kumimoji="0"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informar que es funcionario (a) del Servicio de Salud Metropolitano Oriente.</a:t>
            </a:r>
          </a:p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006BEFF-F788-DF5E-28A1-BCABFF5B658B}"/>
              </a:ext>
            </a:extLst>
          </p:cNvPr>
          <p:cNvSpPr txBox="1"/>
          <p:nvPr/>
        </p:nvSpPr>
        <p:spPr>
          <a:xfrm>
            <a:off x="7679987" y="4212191"/>
            <a:ext cx="4181475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kumimoji="0" lang="es-CL" sz="10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DATOS DE CONTACTO:</a:t>
            </a:r>
          </a:p>
          <a:p>
            <a:pPr marL="152408" marR="0" lvl="0" indent="-152408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Encargada de Convenio:  Mirsa Andrea Saavedra Catalán</a:t>
            </a:r>
          </a:p>
          <a:p>
            <a:pPr marL="152408" marR="0" lvl="0" indent="-152408" algn="l" defTabSz="60963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mirsasaavedrac@gmail.com</a:t>
            </a: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 marL="152408" marR="0" lvl="0" indent="-152408" algn="l" defTabSz="60963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https://cambridgeschool.cl/</a:t>
            </a:r>
            <a:endParaRPr kumimoji="0" lang="es-CL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marR="0" lvl="0" indent="-152408" algn="l" defTabSz="60963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Noto Sans" panose="020B0502040504020204" pitchFamily="34" charset="0"/>
                <a:cs typeface="+mn-cs"/>
                <a:hlinkClick r:id="rId6" tooltip="contacto@cambridgeschool.c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contacto@cambridgeschool.cl</a:t>
            </a:r>
            <a:endParaRPr kumimoji="0" lang="es-CL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Noto Sans" panose="020B0502040504020204" pitchFamily="34" charset="0"/>
              <a:cs typeface="+mn-cs"/>
            </a:endParaRPr>
          </a:p>
          <a:p>
            <a:pPr marL="152408" marR="0" lvl="0" indent="-152408" algn="l" defTabSz="60963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b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Dirección: Seminario 81, Providencia.</a:t>
            </a:r>
          </a:p>
          <a:p>
            <a:pPr marL="152408" marR="0" lvl="0" indent="-152408" algn="l" defTabSz="60963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+56228809478 </a:t>
            </a:r>
          </a:p>
        </p:txBody>
      </p:sp>
    </p:spTree>
    <p:extLst>
      <p:ext uri="{BB962C8B-B14F-4D97-AF65-F5344CB8AC3E}">
        <p14:creationId xmlns:p14="http://schemas.microsoft.com/office/powerpoint/2010/main" val="3158592100"/>
      </p:ext>
    </p:extLst>
  </p:cSld>
  <p:clrMapOvr>
    <a:masterClrMapping/>
  </p:clrMapOvr>
  <p:transition spd="slow" advTm="5190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3"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6CFF432-4457-CD03-0528-44B74ED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EDUCACIÓN</a:t>
            </a:r>
            <a:br>
              <a:rPr lang="es-CL" sz="2400" b="1" noProof="0" dirty="0">
                <a:latin typeface="Route 159 UltraLight"/>
              </a:rPr>
            </a:br>
            <a:r>
              <a:rPr lang="es-CL" sz="2400" b="1" noProof="0" dirty="0">
                <a:latin typeface="Route 159 UltraLight"/>
              </a:rPr>
              <a:t>JARDÍN INFANTIL “FANTASÍA MUSICAL”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29AF19A-F99F-448B-DE14-2995F435A3B4}"/>
              </a:ext>
            </a:extLst>
          </p:cNvPr>
          <p:cNvSpPr txBox="1"/>
          <p:nvPr/>
        </p:nvSpPr>
        <p:spPr>
          <a:xfrm>
            <a:off x="303292" y="2202943"/>
            <a:ext cx="6893021" cy="4248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Educación personalizada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El establecimiento respetando las características de cada menor realiza una inducción con ellos y los padres de común acuerdo y, le da todas las facilidades para lograr exitosamente el ingreso a la sala cuna o jardín infantil.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Trabajo pedagógico orientado a potenciar el desarrollo integral de cada niño, respetando sus ritmos y procesos de aprendizaje en cada instancia del día, permitiendo fortalecer habilidades y destrezas cognitivas, emocionales, físicas, sociales y culturales.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Funcionamiento durante todo el año de lunes a jueves de 07.30 a 19.00 hrs, y viernes de 07.30 a 18.00horas en diferentes jornadas.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El establecimiento hará una atención especial en la matrícula, cancelando el 50% del valor y, un 5% menos en la mensualidad. 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2050" name="Picture 2" descr="Fantasia Musical | Jardin Infantil y Sala Cuna">
            <a:extLst>
              <a:ext uri="{FF2B5EF4-FFF2-40B4-BE49-F238E27FC236}">
                <a16:creationId xmlns:a16="http://schemas.microsoft.com/office/drawing/2014/main" id="{9EB5186A-DC4A-B053-B1C5-64A2254C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109" y="1798912"/>
            <a:ext cx="2876300" cy="75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A891325-8B31-1C65-55AE-167E67CB9AAC}"/>
              </a:ext>
            </a:extLst>
          </p:cNvPr>
          <p:cNvSpPr txBox="1"/>
          <p:nvPr/>
        </p:nvSpPr>
        <p:spPr>
          <a:xfrm>
            <a:off x="8147607" y="3539630"/>
            <a:ext cx="3446510" cy="1695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r>
              <a:rPr kumimoji="0" lang="es-CL" sz="10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DATOS DE CONTACTO:</a:t>
            </a:r>
          </a:p>
          <a:p>
            <a:pPr marL="152408" marR="0" lvl="0" indent="-152408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María Luisa Santander 576, Providencia</a:t>
            </a:r>
          </a:p>
          <a:p>
            <a:pPr marL="152408" marR="0" lvl="0" indent="-152408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Tel.: 2 3265 4245  /  2 3339 9605</a:t>
            </a:r>
          </a:p>
          <a:p>
            <a:pPr marL="152408" marR="0" lvl="0" indent="-152408" algn="l" defTabSz="60963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Página Web: </a:t>
            </a: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  <a:hlinkClick r:id="rId3"/>
              </a:rPr>
              <a:t>www.fantasiamusical.cl</a:t>
            </a: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 marL="152408" marR="0" lvl="0" indent="-152408" algn="l" defTabSz="60963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Correo: </a:t>
            </a: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  <a:hlinkClick r:id="rId4"/>
              </a:rPr>
              <a:t>jardininfantil@fantasiamusical.cl</a:t>
            </a: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 marL="152408" marR="0" lvl="0" indent="-152408" algn="l" defTabSz="60963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Instagram: @jardinfantasiamusical</a:t>
            </a:r>
          </a:p>
        </p:txBody>
      </p:sp>
    </p:spTree>
    <p:extLst>
      <p:ext uri="{BB962C8B-B14F-4D97-AF65-F5344CB8AC3E}">
        <p14:creationId xmlns:p14="http://schemas.microsoft.com/office/powerpoint/2010/main" val="56787502"/>
      </p:ext>
    </p:extLst>
  </p:cSld>
  <p:clrMapOvr>
    <a:masterClrMapping/>
  </p:clrMapOvr>
  <p:transition spd="slow" advTm="5190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3509F-F6B1-AE39-988E-518E17B89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494BB906-B802-2F28-88B2-49EC40BA6D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366305"/>
            <a:ext cx="7412736" cy="545935"/>
          </a:xfrm>
          <a:solidFill>
            <a:schemeClr val="accent3"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981E47A5-8D59-683B-1FD2-03C4FFF0D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8" y="228600"/>
            <a:ext cx="9668961" cy="952500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EDUCACIÓN</a:t>
            </a:r>
            <a:br>
              <a:rPr lang="es-CL" sz="2400" b="1" noProof="0" dirty="0">
                <a:latin typeface="Route 159 UltraLight"/>
              </a:rPr>
            </a:br>
            <a:r>
              <a:rPr lang="es-CL" sz="2400" b="1" noProof="0" dirty="0">
                <a:latin typeface="Route 159 UltraLight"/>
              </a:rPr>
              <a:t>CURSOS Tap Jazz Center, Teatro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2876C7-E54E-79D0-AC3A-EDD1F6F9D3BC}"/>
              </a:ext>
            </a:extLst>
          </p:cNvPr>
          <p:cNvSpPr txBox="1"/>
          <p:nvPr/>
        </p:nvSpPr>
        <p:spPr>
          <a:xfrm>
            <a:off x="172359" y="2031493"/>
            <a:ext cx="7552416" cy="4611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BENEFICIOS:</a:t>
            </a:r>
          </a:p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br>
              <a:rPr lang="es-CL" sz="1000" noProof="0" dirty="0"/>
            </a:br>
            <a:r>
              <a:rPr lang="es-CL" sz="1000" noProof="0" dirty="0"/>
              <a:t>-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Programa Regular de cursos TJC, que corresponde a talleres en artes escénicas que se imparte en forma presencial en Tap Jazz Center.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noProof="0" dirty="0"/>
              <a:t>-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Cursos de Danza, Teatro y otras disciplinas para niñas (os) de 5 a 12 años, jóvenes de 13 a 17 años y para adultos en forma permanente entre los meses de marzo y diciembre de cada año.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- 10% descuento en el total de la compra mensual en cualquier curso del programa regular TJC.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Promociones 2X1 y 3X2 para hermanos (as) por la compra mensual en cualquier curso del programa regular.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Pack Full Infantil, cuatro cursos del segmento infantil del programa regular de cursos TJC a precio de dos cursos de dicho segmento. Promoción se aplica al valor mensual.</a:t>
            </a: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Pack Full Juvenil, cuatro cursos del segmento juvenil del programa regular de cursos TJC a precio de dos cursos de dicho segmento. Promoción mensual.</a:t>
            </a: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endParaRPr lang="es-CL" sz="1000" b="0" i="0" noProof="0" dirty="0">
              <a:solidFill>
                <a:srgbClr val="303030"/>
              </a:solidFill>
              <a:effectLst/>
              <a:latin typeface="Roboto" panose="02000000000000000000" pitchFamily="2" charset="0"/>
            </a:endParaRPr>
          </a:p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</a:p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informar que es funcionario (a) del Servicio de Salud Metropolitano Oriente y el uso de su credencial de salud.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22EF90F-67E2-AB56-DDFB-2A36D06C30EF}"/>
              </a:ext>
            </a:extLst>
          </p:cNvPr>
          <p:cNvSpPr txBox="1"/>
          <p:nvPr/>
        </p:nvSpPr>
        <p:spPr>
          <a:xfrm>
            <a:off x="8027405" y="3960964"/>
            <a:ext cx="3440695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DATOS DE CONTACTO:</a:t>
            </a:r>
          </a:p>
          <a:p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2"/>
              </a:rPr>
              <a:t>joshua.carvacho@tapjazzcenter.cl</a:t>
            </a:r>
            <a:endParaRPr lang="es-CL" sz="1050" b="0" i="0" noProof="0" dirty="0">
              <a:solidFill>
                <a:srgbClr val="303030"/>
              </a:solidFill>
              <a:effectLst/>
              <a:latin typeface="Roboto" panose="02000000000000000000" pitchFamily="2" charset="0"/>
            </a:endParaRPr>
          </a:p>
          <a:p>
            <a:br>
              <a:rPr lang="es-CL" sz="1050" noProof="0" dirty="0"/>
            </a:br>
            <a:r>
              <a:rPr lang="es-CL" sz="1050" noProof="0" dirty="0">
                <a:solidFill>
                  <a:srgbClr val="303030"/>
                </a:solidFill>
                <a:latin typeface="Roboto" panose="02000000000000000000" pitchFamily="2" charset="0"/>
              </a:rPr>
              <a:t>D. Joshua Carvacho, Representante.</a:t>
            </a:r>
          </a:p>
          <a:p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Fonos contacto: +9 56 9 9337 6242</a:t>
            </a:r>
            <a:br>
              <a:rPr lang="es-CL" sz="1050" noProof="0" dirty="0"/>
            </a:br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Dirección: Ricardo Matte Pérez 0145, Providencia</a:t>
            </a:r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@tapjazzcenter</a:t>
            </a:r>
          </a:p>
          <a:p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3"/>
              </a:rPr>
              <a:t>www.tapjazzcenter.cl</a:t>
            </a: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endParaRPr lang="es-CL" sz="1050" noProof="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FBADDB2-A1DD-00FD-D96E-E69FCA16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002" y="1285156"/>
            <a:ext cx="28575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529576"/>
      </p:ext>
    </p:extLst>
  </p:cSld>
  <p:clrMapOvr>
    <a:masterClrMapping/>
  </p:clrMapOvr>
  <p:transition spd="slow" advTm="5190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3"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6CFF432-4457-CD03-0528-44B74ED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EDUCACIÓN</a:t>
            </a:r>
            <a:br>
              <a:rPr lang="es-CL" sz="2400" b="1" noProof="0" dirty="0">
                <a:latin typeface="Route 159 UltraLight"/>
              </a:rPr>
            </a:br>
            <a:r>
              <a:rPr lang="es-CL" sz="2400" noProof="0" dirty="0">
                <a:latin typeface="Route 159 UltraLight"/>
              </a:rPr>
              <a:t>UNIVERSIDAD ANDRES BELLO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181E10-B9FA-1EFF-3316-63E610556521}"/>
              </a:ext>
            </a:extLst>
          </p:cNvPr>
          <p:cNvSpPr txBox="1"/>
          <p:nvPr/>
        </p:nvSpPr>
        <p:spPr>
          <a:xfrm>
            <a:off x="76200" y="2851797"/>
            <a:ext cx="6096000" cy="2516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effectLst/>
                <a:latin typeface="Biome Light" panose="020B0303030204020804" pitchFamily="34" charset="0"/>
                <a:ea typeface="Times New Roman" panose="02020603050405020304" pitchFamily="18" charset="0"/>
                <a:cs typeface="Biome Light" panose="020B0303030204020804" pitchFamily="34" charset="0"/>
              </a:rPr>
              <a:t>El presente convenio de colaboración tiene</a:t>
            </a:r>
            <a:r>
              <a:rPr lang="es-CL" sz="1000" spc="5" noProof="0" dirty="0">
                <a:effectLst/>
                <a:latin typeface="Biome Light" panose="020B0303030204020804" pitchFamily="34" charset="0"/>
                <a:ea typeface="Times New Roman" panose="02020603050405020304" pitchFamily="18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Times New Roman" panose="02020603050405020304" pitchFamily="18" charset="0"/>
                <a:cs typeface="Biome Light" panose="020B0303030204020804" pitchFamily="34" charset="0"/>
              </a:rPr>
              <a:t>por objetivo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 otorgar el beneficio de descuentos especiales sobre magister y diplomados del Instituto de Salud Pública de la Universidad Andrés Bello, a los funcionarios del Servicio de Salud Metropolitano Oriente y de sus  establecimientos</a:t>
            </a:r>
          </a:p>
          <a:p>
            <a:pPr marL="152408" indent="-152408" algn="just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latin typeface="Biome Light" panose="020B0303030204020804" pitchFamily="34" charset="0"/>
              <a:ea typeface="Arial Unicode MS"/>
              <a:cs typeface="Biome Light" panose="020B0303030204020804" pitchFamily="34" charset="0"/>
            </a:endParaRPr>
          </a:p>
          <a:p>
            <a:pPr marL="152408" indent="-152408" algn="just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En el marco de lo anterior, los funcionarios pertenecientes al Servicio de Salud Metropolitano Oriente y sus establecimientos, debidamente</a:t>
            </a:r>
            <a:r>
              <a:rPr lang="es-CL" sz="1000" spc="5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certificados por el</a:t>
            </a:r>
            <a:r>
              <a:rPr lang="es-CL" sz="1000" spc="5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Servicio, podrán optar a 15 becas en postgrados (Magíster, MBA)</a:t>
            </a:r>
            <a:r>
              <a:rPr lang="es-CL" sz="1000" spc="5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con un descuento de un 25% sobre arancel y 15 becas de 30% de descuento sobre</a:t>
            </a:r>
            <a:r>
              <a:rPr lang="es-CL" sz="1000" spc="5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arancel en diplomados del Instituto de Salud Pública Andrés Bello. O un 5% adicional, a </a:t>
            </a:r>
            <a:r>
              <a:rPr lang="es-CL" sz="1000" spc="-26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las      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campañas vigentes de oferta de estudios por parte de UNAB al momento de las</a:t>
            </a:r>
            <a:r>
              <a:rPr lang="es-CL" sz="1000" spc="5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respectivas</a:t>
            </a:r>
            <a:r>
              <a:rPr lang="es-CL" sz="1000" spc="17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matrículas.</a:t>
            </a:r>
            <a:r>
              <a:rPr lang="es-CL" sz="1000" spc="17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El</a:t>
            </a:r>
            <a:r>
              <a:rPr lang="es-CL" sz="1000" spc="17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descuento</a:t>
            </a:r>
            <a:r>
              <a:rPr lang="es-CL" sz="1000" spc="175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no</a:t>
            </a:r>
            <a:r>
              <a:rPr lang="es-CL" sz="1000" spc="17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se</a:t>
            </a:r>
            <a:r>
              <a:rPr lang="es-CL" sz="1000" spc="17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podrá</a:t>
            </a:r>
            <a:r>
              <a:rPr lang="es-CL" sz="1000" spc="17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aplicar</a:t>
            </a:r>
            <a:r>
              <a:rPr lang="es-CL" sz="1000" spc="175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a</a:t>
            </a:r>
            <a:r>
              <a:rPr lang="es-CL" sz="1000" spc="17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matrículas</a:t>
            </a:r>
            <a:r>
              <a:rPr lang="es-CL" sz="1000" spc="17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que</a:t>
            </a:r>
            <a:r>
              <a:rPr lang="es-CL" sz="1000" spc="17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no</a:t>
            </a:r>
            <a:r>
              <a:rPr lang="es-CL" sz="1000" spc="175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hayan</a:t>
            </a:r>
            <a:r>
              <a:rPr lang="es-CL" sz="1000" spc="-26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sido gestionadas a través de dicho convenio y ni a matrículas con fecha anterior al</a:t>
            </a:r>
            <a:r>
              <a:rPr lang="es-CL" sz="1000" spc="5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effectLst/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presente convenio.</a:t>
            </a:r>
          </a:p>
          <a:p>
            <a:pPr marL="152408" indent="-152408" algn="just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0F3AB0-D62D-D804-D3CC-D0E1848DA48F}"/>
              </a:ext>
            </a:extLst>
          </p:cNvPr>
          <p:cNvSpPr txBox="1"/>
          <p:nvPr/>
        </p:nvSpPr>
        <p:spPr>
          <a:xfrm>
            <a:off x="6764809" y="3307109"/>
            <a:ext cx="4829308" cy="3285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del Servicio de Salud Metropolitano Oriente.</a:t>
            </a: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informar que es funcionario (a) del Servicio de Salud Metropolitano Oriente.</a:t>
            </a:r>
          </a:p>
          <a:p>
            <a:pPr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endParaRPr lang="es-CL" sz="1000" b="1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1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Datos de Contacto: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000" b="1" i="0" u="none" strike="noStrike" cap="none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Santiago Lacoste</a:t>
            </a:r>
            <a:endParaRPr kumimoji="0" lang="es-CL" sz="10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000" b="1" i="0" u="none" strike="noStrike" cap="none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Subdirector Comercial y Postgrado</a:t>
            </a:r>
            <a:endParaRPr kumimoji="0" lang="es-CL" sz="10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000" b="1" i="0" u="none" strike="noStrike" cap="none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Instituto de Salud Pública Andrés Bello</a:t>
            </a:r>
            <a:endParaRPr kumimoji="0" lang="es-CL" sz="10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000" b="0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latin typeface="Wingdings" panose="05000000000000000000" pitchFamily="2" charset="2"/>
                <a:cs typeface="Arial" panose="020B0604020202020204" pitchFamily="34" charset="0"/>
              </a:rPr>
              <a:t>(</a:t>
            </a:r>
            <a:r>
              <a:rPr kumimoji="0" lang="es-CL" sz="1000" b="0" i="0" u="none" strike="noStrike" cap="none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rPr>
              <a:t>| Wapp +56 9 97015629</a:t>
            </a:r>
            <a:endParaRPr kumimoji="0" lang="es-CL" sz="10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000" b="0" i="0" u="none" strike="noStrike" cap="none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Fernandez Concha 700 – Edificio C1, primer piso. Las Condes</a:t>
            </a:r>
            <a:endParaRPr kumimoji="0" lang="es-CL" sz="10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000" b="0" i="0" u="none" strike="noStrike" cap="none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Sede Casona de Las Condes</a:t>
            </a:r>
            <a:endParaRPr kumimoji="0" lang="es-CL" sz="10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000" b="0" i="0" u="none" strike="noStrike" cap="none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latin typeface="Segoe UI Semibold" panose="020B0702040204020203" pitchFamily="34" charset="0"/>
                <a:cs typeface="Segoe UI Semibold" panose="020B0702040204020203" pitchFamily="34" charset="0"/>
                <a:hlinkClick r:id="rId2"/>
              </a:rPr>
              <a:t>www.ispandresbello.cl</a:t>
            </a:r>
            <a:r>
              <a:rPr kumimoji="0" lang="es-CL" sz="1000" b="0" i="0" u="none" strike="noStrike" cap="none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latin typeface="Dubai Medium" panose="020B0603030403030204" pitchFamily="34" charset="-78"/>
                <a:cs typeface="Dubai Medium" panose="020B0603030403030204" pitchFamily="34" charset="-78"/>
              </a:rPr>
              <a:t>  </a:t>
            </a:r>
            <a:endParaRPr kumimoji="0" lang="es-CL" sz="10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 descr="Universidad Andrés Bello - Wikipedia, la enciclopedia libre">
            <a:extLst>
              <a:ext uri="{FF2B5EF4-FFF2-40B4-BE49-F238E27FC236}">
                <a16:creationId xmlns:a16="http://schemas.microsoft.com/office/drawing/2014/main" id="{97C07BAA-AA57-7762-C022-873E9069E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912" y="722313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24B71D47-A49C-60F4-52DD-452B678601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312738"/>
            <a:ext cx="41814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noProof="0" dirty="0"/>
          </a:p>
        </p:txBody>
      </p:sp>
    </p:spTree>
    <p:extLst>
      <p:ext uri="{BB962C8B-B14F-4D97-AF65-F5344CB8AC3E}">
        <p14:creationId xmlns:p14="http://schemas.microsoft.com/office/powerpoint/2010/main" val="2872690511"/>
      </p:ext>
    </p:extLst>
  </p:cSld>
  <p:clrMapOvr>
    <a:masterClrMapping/>
  </p:clrMapOvr>
  <p:transition spd="slow" advTm="5190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74809-89D0-6EAF-5BA8-E349FF24B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C01CD785-75F4-003B-5F72-EE341E7BB9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0A740894-B8C4-E5E5-1480-F51CCD2A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8" y="316992"/>
            <a:ext cx="9685725" cy="1030514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br>
              <a:rPr lang="es-CL" sz="2400" b="1" noProof="0" dirty="0">
                <a:latin typeface="Route 159 UltraLight"/>
              </a:rPr>
            </a:br>
            <a:r>
              <a:rPr lang="es-CL" sz="2400" b="1" noProof="0" dirty="0">
                <a:latin typeface="Route 159 UltraLight"/>
              </a:rPr>
              <a:t>EDUCACIÓN</a:t>
            </a:r>
            <a:br>
              <a:rPr lang="es-CL" sz="2400" b="1" noProof="0" dirty="0">
                <a:latin typeface="Route 159 UltraLight"/>
              </a:rPr>
            </a:br>
            <a:r>
              <a:rPr lang="es-CL" sz="2400" b="1" noProof="0" dirty="0">
                <a:latin typeface="Route 159 UltraLight"/>
              </a:rPr>
              <a:t>FUNDACIÓN ACADEMIA CHILENA DE YOGA /  CENTRO DE FORMACION TECNICA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AC90884-6863-F556-392B-2D7C82D5886F}"/>
              </a:ext>
            </a:extLst>
          </p:cNvPr>
          <p:cNvSpPr txBox="1"/>
          <p:nvPr/>
        </p:nvSpPr>
        <p:spPr>
          <a:xfrm>
            <a:off x="316261" y="2178689"/>
            <a:ext cx="7097004" cy="4671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BENEFICIOS:</a:t>
            </a: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10% en planes de clases Grabadas, 10% en planes Online vía Zoom; 15% en todos los planes Mixtos (presencial y online vía zoom), 20% en planes de clases Presenciales.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noProof="0" dirty="0"/>
              <a:t>-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Cursos, Diplomados y Carreras TNS, Extensión de matrícula para el primer año, 10% de descuento en el arancel total de cualquier opción académica.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Talleres y Clases en recinto Laboral: Clases de yoga presencialmente en vuestro lugar de trabajo, con costo de $25.000.- por clase, con un máximo de 30 participantes.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-TODOYOGA: 10% en todos los productos publicados en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2"/>
              </a:rPr>
              <a:t>www.todoyoga.cl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br>
              <a:rPr lang="es-CL" sz="1000" noProof="0" dirty="0"/>
            </a:br>
            <a:endParaRPr lang="es-CL" sz="1000" noProof="0" dirty="0"/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1B5FB-D6F8-02FD-FE18-17A7BE414449}"/>
              </a:ext>
            </a:extLst>
          </p:cNvPr>
          <p:cNvSpPr txBox="1"/>
          <p:nvPr/>
        </p:nvSpPr>
        <p:spPr>
          <a:xfrm>
            <a:off x="8231884" y="4476818"/>
            <a:ext cx="34815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 DE CONTACTO:</a:t>
            </a:r>
          </a:p>
          <a:p>
            <a:br>
              <a:rPr lang="es-CL" sz="1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CL" sz="100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https://academiachilenadeyoga.cl/</a:t>
            </a:r>
            <a:endParaRPr lang="es-CL" sz="1000" i="0" noProof="0" dirty="0">
              <a:solidFill>
                <a:srgbClr val="30303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s-CL" sz="1000" noProof="0" dirty="0">
              <a:solidFill>
                <a:srgbClr val="30303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CL" sz="100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Dirección: Eliodoro Yáñez #820, Providencia</a:t>
            </a:r>
            <a:br>
              <a:rPr lang="es-CL" sz="1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s-CL" sz="10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CL" sz="100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Email: contacto@academiachilenadeyoga.cl  </a:t>
            </a:r>
          </a:p>
          <a:p>
            <a:endParaRPr lang="es-CL" sz="1000" noProof="0" dirty="0">
              <a:solidFill>
                <a:srgbClr val="30303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CL" sz="100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Teléfono: +56 2 2533 6887</a:t>
            </a:r>
            <a:endParaRPr lang="es-CL" sz="10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agen 2" descr="Imagen que contiene persona, hombre, joven, sostener&#10;&#10;El contenido generado por IA puede ser incorrecto.">
            <a:extLst>
              <a:ext uri="{FF2B5EF4-FFF2-40B4-BE49-F238E27FC236}">
                <a16:creationId xmlns:a16="http://schemas.microsoft.com/office/drawing/2014/main" id="{5970E087-3AE4-DA73-908B-BD8DDDCD1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31" y="1296406"/>
            <a:ext cx="3467632" cy="213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36004"/>
      </p:ext>
    </p:extLst>
  </p:cSld>
  <p:clrMapOvr>
    <a:masterClrMapping/>
  </p:clrMapOvr>
  <p:transition spd="slow" advTm="5190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CDD0B-2E16-6B7C-FCF2-FCF547A09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95A6C41E-6E79-B058-B5FF-66446166FD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2ECCA2D9-571E-EBC4-80CD-83D1C66E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8" y="316992"/>
            <a:ext cx="9685725" cy="1030514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br>
              <a:rPr lang="es-CL" sz="2400" b="1" noProof="0" dirty="0">
                <a:latin typeface="Route 159 UltraLight"/>
              </a:rPr>
            </a:br>
            <a:r>
              <a:rPr lang="es-CL" sz="2400" b="1" noProof="0" dirty="0">
                <a:latin typeface="Route 159 UltraLight"/>
              </a:rPr>
              <a:t>EDUCACIÓN</a:t>
            </a:r>
            <a:br>
              <a:rPr lang="es-CL" sz="2400" b="1" noProof="0" dirty="0">
                <a:latin typeface="Route 159 UltraLight"/>
              </a:rPr>
            </a:br>
            <a:r>
              <a:rPr lang="es-CL" sz="2400" b="1" noProof="0" dirty="0">
                <a:latin typeface="Route 159 UltraLight"/>
              </a:rPr>
              <a:t>INSTITUTO IPLACEX S.A.</a:t>
            </a:r>
            <a:br>
              <a:rPr lang="es-CL" sz="2400" b="1" noProof="0" dirty="0">
                <a:latin typeface="Route 159 UltraLight"/>
              </a:rPr>
            </a:b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C53900-865A-0694-D29B-7119CAD4838D}"/>
              </a:ext>
            </a:extLst>
          </p:cNvPr>
          <p:cNvSpPr txBox="1"/>
          <p:nvPr/>
        </p:nvSpPr>
        <p:spPr>
          <a:xfrm>
            <a:off x="316261" y="2178689"/>
            <a:ext cx="7097004" cy="4017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BENEFICIOS:</a:t>
            </a: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Diseñar y/o implementar programas de formación técnico – profesional y actividades de capacitación o de perfeccionamiento para funcionarios del SSMO.</a:t>
            </a: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Otorgar a los funcionarios y/o trabajadores de </a:t>
            </a:r>
            <a:r>
              <a:rPr lang="es-CL" sz="1000" b="0" i="0" noProof="0" dirty="0" err="1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SSMOriente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un 40% de descuento para el Pago </a:t>
            </a:r>
            <a:r>
              <a:rPr lang="es-CL" sz="1000" dirty="0">
                <a:solidFill>
                  <a:srgbClr val="303030"/>
                </a:solidFill>
                <a:latin typeface="Roboto" panose="02000000000000000000" pitchFamily="2" charset="0"/>
              </a:rPr>
              <a:t> al Contado o de un 25% de descuento por otras formas de pago sobre el Arancel Anual Oficial de las carreras impartidas por el Instituto.</a:t>
            </a: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El citado descuento no será acumulable con otros beneficios que n sean ofrecidos. El interesado al haber otros descuento deberá elegir entre uno u otro.</a:t>
            </a: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</a:p>
          <a:p>
            <a:pPr marL="171450" indent="-17145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B65D18-6F46-220C-EFCC-8A84ACD7FF63}"/>
              </a:ext>
            </a:extLst>
          </p:cNvPr>
          <p:cNvSpPr txBox="1"/>
          <p:nvPr/>
        </p:nvSpPr>
        <p:spPr>
          <a:xfrm>
            <a:off x="7809505" y="4272731"/>
            <a:ext cx="305919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 DE CONTACTO:</a:t>
            </a:r>
          </a:p>
          <a:p>
            <a:br>
              <a:rPr lang="es-CL" sz="1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CL" sz="1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Av. Ejercito Libertador 133, Santiago</a:t>
            </a:r>
          </a:p>
          <a:p>
            <a:r>
              <a:rPr lang="es-CL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https://www.iplacex.cl/</a:t>
            </a:r>
            <a:r>
              <a:rPr lang="es-CL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endParaRPr lang="es-CL" sz="10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s-CL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s-CL" sz="10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9B0106-CCAE-58AE-0344-E0B78D726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505" y="5061592"/>
            <a:ext cx="3481578" cy="12308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0485BBE-98DD-682C-7A9E-2E0D9FDFD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708" y="106704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12188"/>
      </p:ext>
    </p:extLst>
  </p:cSld>
  <p:clrMapOvr>
    <a:masterClrMapping/>
  </p:clrMapOvr>
  <p:transition spd="slow" advTm="5190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6CFF432-4457-CD03-0528-44B74ED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DEPORTE</a:t>
            </a:r>
            <a:br>
              <a:rPr lang="es-CL" sz="2400" b="1" noProof="0" dirty="0">
                <a:latin typeface="Route 159 UltraLight"/>
              </a:rPr>
            </a:br>
            <a:r>
              <a:rPr kumimoji="0" lang="es-CL" sz="2400" noProof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rPr>
              <a:t>GIMNASIO</a:t>
            </a:r>
            <a:r>
              <a:rPr kumimoji="0" lang="es-CL" sz="2400" noProof="0" dirty="0">
                <a:solidFill>
                  <a:srgbClr val="000000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s-CL" sz="2400" noProof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rPr>
              <a:t>COMUNIDAD BENNU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pic>
        <p:nvPicPr>
          <p:cNvPr id="2" name="Imagen 1" descr="Imagen que contiene interior, persona, edificio, mujer&#10;&#10;Descripción generada automáticamente">
            <a:extLst>
              <a:ext uri="{FF2B5EF4-FFF2-40B4-BE49-F238E27FC236}">
                <a16:creationId xmlns:a16="http://schemas.microsoft.com/office/drawing/2014/main" id="{B108D9A4-86CC-7DAD-F149-3386A7E57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705" y="992525"/>
            <a:ext cx="2714848" cy="246854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1091ACA-A3FE-D1CE-5AD7-702F95DB8CA8}"/>
              </a:ext>
            </a:extLst>
          </p:cNvPr>
          <p:cNvSpPr txBox="1"/>
          <p:nvPr/>
        </p:nvSpPr>
        <p:spPr>
          <a:xfrm>
            <a:off x="378481" y="2333615"/>
            <a:ext cx="6096000" cy="3928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20% de descuento a los planes vigentes que presenta el centro en sus diferentes clases dirigidas y un 40% de descuento en las clases para niños (Kid), clases funcionales (Intensity) y clases de movilidad (Flex), quedan excluidas las clases de levantamiento olímpico).  Clases Cross-training, enfocada principalmente a buscar un equilibrio dentro de las características de la persona.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b="1" u="sng" noProof="0" dirty="0">
                <a:solidFill>
                  <a:srgbClr val="545454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Valores vigentes</a:t>
            </a:r>
            <a:r>
              <a:rPr lang="es-CL" sz="933" u="sng" noProof="0" dirty="0">
                <a:solidFill>
                  <a:srgbClr val="545454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: </a:t>
            </a: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 4 clases $ 28.000 mensual, 8 clases $ 49.000 mensual, 12 clases $ 58.000 mensual, 16 clases    $65.000 mensual, 20 clases $71.000 mensual  y 25 clases $ 77.000 mensual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b="1" u="sng" noProof="0" dirty="0">
                <a:solidFill>
                  <a:srgbClr val="545454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Horarios disponibles de lunes a viernes</a:t>
            </a: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ea typeface="Arial Unicode MS"/>
                <a:cs typeface="Biome Light" panose="020B0303030204020804" pitchFamily="34" charset="0"/>
              </a:rPr>
              <a:t>:  6:00 hrs- 8:00 hrs- 11:00 hrs- 12:00 hrs- 13:30 hrs- 17:00 hrs- 18:00 hrs-19:00 hrs-21:00hrs / sábados 10:00 am; domingo 9:00 am y 10 am.</a:t>
            </a: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endParaRPr lang="es-CL" sz="933" noProof="0" dirty="0">
              <a:solidFill>
                <a:srgbClr val="545454"/>
              </a:solidFill>
              <a:latin typeface="Biome Light" panose="020B0303030204020804" pitchFamily="34" charset="0"/>
              <a:ea typeface="Times New Roman" panose="02020603050405020304" pitchFamily="18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933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933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FEC9F0-7C4C-E42C-4600-2842061C59C4}"/>
              </a:ext>
            </a:extLst>
          </p:cNvPr>
          <p:cNvSpPr txBox="1"/>
          <p:nvPr/>
        </p:nvSpPr>
        <p:spPr>
          <a:xfrm>
            <a:off x="7668816" y="4309973"/>
            <a:ext cx="4430626" cy="1505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933" b="1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DATOS DE CONTACTO: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Correo: </a:t>
            </a: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contacto@bennucrossfit.cl</a:t>
            </a:r>
            <a:endParaRPr lang="es-CL" sz="933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Teléfono WhatsApp +56 993237873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Dirección: Portugal #836, Santiago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Instagram: @comunidadbennu  /  Página: </a:t>
            </a:r>
            <a:r>
              <a:rPr lang="es-CL" sz="933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www.comunidadbennu.cl</a:t>
            </a:r>
            <a:endParaRPr lang="es-CL" sz="933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72168"/>
      </p:ext>
    </p:extLst>
  </p:cSld>
  <p:clrMapOvr>
    <a:masterClrMapping/>
  </p:clrMapOvr>
  <p:transition spd="slow" advTm="5190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Marcador de posición de imagen 48">
            <a:extLst>
              <a:ext uri="{FF2B5EF4-FFF2-40B4-BE49-F238E27FC236}">
                <a16:creationId xmlns:a16="http://schemas.microsoft.com/office/drawing/2014/main" id="{EC52ADFE-348E-40C9-B49B-4EA212FC2E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" b="910"/>
          <a:stretch>
            <a:fillRect/>
          </a:stretch>
        </p:blipFill>
        <p:spPr/>
      </p:pic>
      <p:pic>
        <p:nvPicPr>
          <p:cNvPr id="65" name="Marcador de posición de imagen 64">
            <a:extLst>
              <a:ext uri="{FF2B5EF4-FFF2-40B4-BE49-F238E27FC236}">
                <a16:creationId xmlns:a16="http://schemas.microsoft.com/office/drawing/2014/main" id="{04ADF896-526A-4C19-B12E-0FBB72DB1FE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3" r="9283"/>
          <a:stretch>
            <a:fillRect/>
          </a:stretch>
        </p:blipFill>
        <p:spPr/>
      </p:pic>
      <p:pic>
        <p:nvPicPr>
          <p:cNvPr id="61" name="Marcador de posición de imagen 60">
            <a:extLst>
              <a:ext uri="{FF2B5EF4-FFF2-40B4-BE49-F238E27FC236}">
                <a16:creationId xmlns:a16="http://schemas.microsoft.com/office/drawing/2014/main" id="{7411A943-AABC-4A04-B759-E3BF38F2EE8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9" r="31899"/>
          <a:stretch>
            <a:fillRect/>
          </a:stretch>
        </p:blipFill>
        <p:spPr/>
      </p:pic>
      <p:sp>
        <p:nvSpPr>
          <p:cNvPr id="20" name="タイトル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Convenios 2025</a:t>
            </a:r>
            <a:endParaRPr kumimoji="1" lang="es-CL" noProof="0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CL" noProof="0" dirty="0"/>
              <a:t>Bienestar SSMO</a:t>
            </a:r>
          </a:p>
        </p:txBody>
      </p:sp>
      <p:pic>
        <p:nvPicPr>
          <p:cNvPr id="27" name="Marcador de posición de imagen 26">
            <a:extLst>
              <a:ext uri="{FF2B5EF4-FFF2-40B4-BE49-F238E27FC236}">
                <a16:creationId xmlns:a16="http://schemas.microsoft.com/office/drawing/2014/main" id="{A316EBF9-BB77-4CD3-937A-A235E049AD74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8" r="23278"/>
          <a:stretch>
            <a:fillRect/>
          </a:stretch>
        </p:blipFill>
        <p:spPr/>
      </p:pic>
      <p:pic>
        <p:nvPicPr>
          <p:cNvPr id="57" name="Marcador de posición de imagen 56">
            <a:extLst>
              <a:ext uri="{FF2B5EF4-FFF2-40B4-BE49-F238E27FC236}">
                <a16:creationId xmlns:a16="http://schemas.microsoft.com/office/drawing/2014/main" id="{3106ED7C-73C0-48BD-9DE6-E090F2802D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r="9250"/>
          <a:stretch>
            <a:fillRect/>
          </a:stretch>
        </p:blipFill>
        <p:spPr/>
      </p:pic>
      <p:pic>
        <p:nvPicPr>
          <p:cNvPr id="51" name="Marcador de posición de imagen 50">
            <a:extLst>
              <a:ext uri="{FF2B5EF4-FFF2-40B4-BE49-F238E27FC236}">
                <a16:creationId xmlns:a16="http://schemas.microsoft.com/office/drawing/2014/main" id="{D4A6DEA0-4573-4960-9B8C-233455B60B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9" r="16049"/>
          <a:stretch>
            <a:fillRect/>
          </a:stretch>
        </p:blipFill>
        <p:spPr/>
      </p:pic>
      <p:pic>
        <p:nvPicPr>
          <p:cNvPr id="75" name="Marcador de posición de imagen 74">
            <a:extLst>
              <a:ext uri="{FF2B5EF4-FFF2-40B4-BE49-F238E27FC236}">
                <a16:creationId xmlns:a16="http://schemas.microsoft.com/office/drawing/2014/main" id="{7445FF2C-EFA9-4A57-B1C7-CD8009BDD85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r="16516"/>
          <a:stretch>
            <a:fillRect/>
          </a:stretch>
        </p:blipFill>
        <p:spPr/>
      </p:pic>
      <p:pic>
        <p:nvPicPr>
          <p:cNvPr id="43" name="Marcador de posición de imagen 42">
            <a:extLst>
              <a:ext uri="{FF2B5EF4-FFF2-40B4-BE49-F238E27FC236}">
                <a16:creationId xmlns:a16="http://schemas.microsoft.com/office/drawing/2014/main" id="{D7CBAABE-6AF1-4090-B1B5-EE5C7BB5424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" b="910"/>
          <a:stretch>
            <a:fillRect/>
          </a:stretch>
        </p:blipFill>
        <p:spPr/>
      </p:pic>
      <p:pic>
        <p:nvPicPr>
          <p:cNvPr id="47" name="Marcador de posición de imagen 46">
            <a:extLst>
              <a:ext uri="{FF2B5EF4-FFF2-40B4-BE49-F238E27FC236}">
                <a16:creationId xmlns:a16="http://schemas.microsoft.com/office/drawing/2014/main" id="{10263A01-BD56-4461-8C84-CF004A79983C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r="1178"/>
          <a:stretch>
            <a:fillRect/>
          </a:stretch>
        </p:blipFill>
        <p:spPr/>
      </p:pic>
      <p:pic>
        <p:nvPicPr>
          <p:cNvPr id="45" name="Marcador de posición de imagen 44">
            <a:extLst>
              <a:ext uri="{FF2B5EF4-FFF2-40B4-BE49-F238E27FC236}">
                <a16:creationId xmlns:a16="http://schemas.microsoft.com/office/drawing/2014/main" id="{986978C9-24CE-4A39-964A-74A10067F68A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4" r="10914"/>
          <a:stretch>
            <a:fillRect/>
          </a:stretch>
        </p:blipFill>
        <p:spPr/>
      </p:pic>
      <p:pic>
        <p:nvPicPr>
          <p:cNvPr id="31" name="Marcador de posición de imagen 30">
            <a:extLst>
              <a:ext uri="{FF2B5EF4-FFF2-40B4-BE49-F238E27FC236}">
                <a16:creationId xmlns:a16="http://schemas.microsoft.com/office/drawing/2014/main" id="{D1F7EA62-B63C-4CAE-A864-3DD2B47B2237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r="16214"/>
          <a:stretch>
            <a:fillRect/>
          </a:stretch>
        </p:blipFill>
        <p:spPr/>
      </p:pic>
      <p:pic>
        <p:nvPicPr>
          <p:cNvPr id="41" name="Marcador de posición de imagen 40">
            <a:extLst>
              <a:ext uri="{FF2B5EF4-FFF2-40B4-BE49-F238E27FC236}">
                <a16:creationId xmlns:a16="http://schemas.microsoft.com/office/drawing/2014/main" id="{FBD9ACF6-9EF0-4CA1-92E7-3F3F19E0EB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r="11877"/>
          <a:stretch>
            <a:fillRect/>
          </a:stretch>
        </p:blipFill>
        <p:spPr/>
      </p:pic>
      <p:pic>
        <p:nvPicPr>
          <p:cNvPr id="71" name="Marcador de posición de imagen 70">
            <a:extLst>
              <a:ext uri="{FF2B5EF4-FFF2-40B4-BE49-F238E27FC236}">
                <a16:creationId xmlns:a16="http://schemas.microsoft.com/office/drawing/2014/main" id="{E961901C-08BA-4BC3-85B0-B8328725D62E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" b="880"/>
          <a:stretch>
            <a:fillRect/>
          </a:stretch>
        </p:blipFill>
        <p:spPr/>
      </p:pic>
      <p:pic>
        <p:nvPicPr>
          <p:cNvPr id="73" name="Marcador de posición de imagen 72">
            <a:extLst>
              <a:ext uri="{FF2B5EF4-FFF2-40B4-BE49-F238E27FC236}">
                <a16:creationId xmlns:a16="http://schemas.microsoft.com/office/drawing/2014/main" id="{06C08DC4-330A-4A8A-8256-E8DB1CB114D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" b="8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5327433"/>
      </p:ext>
    </p:extLst>
  </p:cSld>
  <p:clrMapOvr>
    <a:masterClrMapping/>
  </p:clrMapOvr>
  <p:transition spd="slow" advTm="5308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3ED7A-DC2E-FE9C-1CC6-7500D4680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35A9CF8E-C669-99E1-25FE-1CF3DBBB61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379805"/>
            <a:ext cx="7412736" cy="545935"/>
          </a:xfrm>
          <a:solidFill>
            <a:schemeClr val="accent1">
              <a:lumMod val="50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FC70AA9B-739F-4DF8-B797-26A6DCC77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94589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AUTOCUIDADO</a:t>
            </a:r>
            <a:br>
              <a:rPr lang="es-CL" sz="2400" b="1" noProof="0" dirty="0">
                <a:latin typeface="Route 159 UltraLight"/>
              </a:rPr>
            </a:br>
            <a:r>
              <a:rPr lang="es-CL" sz="2400" b="1" noProof="0" dirty="0">
                <a:latin typeface="Route 159 UltraLight"/>
              </a:rPr>
              <a:t>AERO YOGA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D2C02D-68CE-1090-1D45-9ADDD6B64A6B}"/>
              </a:ext>
            </a:extLst>
          </p:cNvPr>
          <p:cNvSpPr txBox="1"/>
          <p:nvPr/>
        </p:nvSpPr>
        <p:spPr>
          <a:xfrm>
            <a:off x="183409" y="2059090"/>
            <a:ext cx="7046976" cy="4222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ENEFICIOS: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Alivio dolor espinal, músculos y articulaciones, fortalecimiento de huesos y ligamentos, mejora circulación sanguínea, mejora sistema inmune, disminuye insomnio, tensiones disminuyen un 35% *efecto antienvejecimiento, disminuye stress, mejora postura y mantiene correcta, mantiene o creces en tu estatura, acondicionamiento físico efectivo sin impacto, mayor consciencia corporal y espacial, *bienestar garantizado para tu cuerpo, mente y alma *mayor flexibilidad en el cuerpo y mente 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- 20% de descuento en sesiones integrales diarias y/o mensuales de Yoga Aéreo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Cada sesión es de 01 hora.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- 20% de descuento en Restauración muscular y energética, ya sea para 1, 2 ò 3 personas.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- 20% de descuento en sesiones mensuales, ya sea en sesiones mensuales, ya sea 1, 2 ò 3 veces por semana.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BENEFICIARIOS: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Funcionarios del Servicio y sus grupos familiares directos tales como Cónyuge e hijos.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IMPORTANTE: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Para hacer uso de estos beneficios, debe informar que es funcionario (a) del Servicio de Salud Metropolitano Oriente y presentar su credencial de funcionario.</a:t>
            </a:r>
            <a:endParaRPr lang="es-CL" sz="933" noProof="0" dirty="0">
              <a:solidFill>
                <a:srgbClr val="000000"/>
              </a:solidFill>
              <a:latin typeface="Biome Light" panose="020B0303030204020804" pitchFamily="34" charset="0"/>
              <a:ea typeface="Arial" panose="020B06040202020202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1DEA18-5183-DC1A-9DD3-332253468203}"/>
              </a:ext>
            </a:extLst>
          </p:cNvPr>
          <p:cNvSpPr txBox="1"/>
          <p:nvPr/>
        </p:nvSpPr>
        <p:spPr>
          <a:xfrm>
            <a:off x="8029575" y="4042113"/>
            <a:ext cx="3564542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 DE CONTACTO:</a:t>
            </a:r>
          </a:p>
          <a:p>
            <a:br>
              <a:rPr lang="es-CL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conecta.airyoga@gmail.com</a:t>
            </a: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br>
              <a:rPr lang="es-CL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Fonos contacto: +569 9313 84 89</a:t>
            </a:r>
            <a:br>
              <a:rPr lang="es-CL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Valeria Landa, Representante, Creadora Conecta 369.</a:t>
            </a:r>
          </a:p>
          <a:p>
            <a:br>
              <a:rPr lang="es-CL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Dirección: Ubicada en el Centro Cultural Tap Jazz, en Ricardo Matte Pérez 0145, Providencia.</a:t>
            </a:r>
          </a:p>
          <a:p>
            <a:br>
              <a:rPr lang="es-CL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@conecta.airyoga</a:t>
            </a:r>
            <a:endParaRPr lang="es-CL" sz="105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agen 2" descr="Código QR&#10;&#10;El contenido generado por IA puede ser incorrecto.">
            <a:extLst>
              <a:ext uri="{FF2B5EF4-FFF2-40B4-BE49-F238E27FC236}">
                <a16:creationId xmlns:a16="http://schemas.microsoft.com/office/drawing/2014/main" id="{85D2CC4A-D522-9C30-6B14-4BA3AD469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817" y="756797"/>
            <a:ext cx="1890903" cy="267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52299"/>
      </p:ext>
    </p:extLst>
  </p:cSld>
  <p:clrMapOvr>
    <a:masterClrMapping/>
  </p:clrMapOvr>
  <p:transition spd="slow" advTm="5190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29" y="1379805"/>
            <a:ext cx="7412736" cy="545935"/>
          </a:xfrm>
          <a:solidFill>
            <a:schemeClr val="accent1">
              <a:lumMod val="50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6CFF432-4457-CD03-0528-44B74ED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AUTOCUIDADO</a:t>
            </a:r>
            <a:br>
              <a:rPr lang="es-CL" sz="2400" b="1" noProof="0" dirty="0">
                <a:latin typeface="Route 159 UltraLight"/>
              </a:rPr>
            </a:br>
            <a:r>
              <a:rPr kumimoji="0" lang="es-CL" sz="2400" noProof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rPr>
              <a:t>MASAJES MILÚ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8C8ADFCC-0635-9DDA-BB42-D488133C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656" y="654758"/>
            <a:ext cx="2569236" cy="340502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8DAFFA-96AA-08E4-6669-B06EF7C42DE7}"/>
              </a:ext>
            </a:extLst>
          </p:cNvPr>
          <p:cNvSpPr txBox="1"/>
          <p:nvPr/>
        </p:nvSpPr>
        <p:spPr>
          <a:xfrm>
            <a:off x="183409" y="2059090"/>
            <a:ext cx="7046976" cy="358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000000"/>
                </a:solidFill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 Gift Card Navidad  válida para 2 sesiones de masajes y una terapia de reflexología podal. Los masajes son de relajación y/o con piedras calientes, costo $60.000. Válida hasta enero 2024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000000"/>
                </a:solidFill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Convenio anual para funcionarios D.S.S.M.O todos los servicios a costo de $25.000.-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000000"/>
                </a:solidFill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Convenio mensual, 1 vez al mes. Válido para todos los servicios, costo $23.000.-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000000"/>
                </a:solidFill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Gift Card de cumpleaños válida para 1 sesión de masajes, servicio a elección. Costo $25.000.-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000000"/>
                </a:solidFill>
                <a:latin typeface="Biome Light" panose="020B0303030204020804" pitchFamily="34" charset="0"/>
                <a:ea typeface="Arial" panose="020B0604020202020204" pitchFamily="34" charset="0"/>
                <a:cs typeface="Biome Light" panose="020B0303030204020804" pitchFamily="34" charset="0"/>
              </a:rPr>
              <a:t>Convenio de verano válido para todos los viernes del mes desde diciembre 2023 a marzo 2024 en masajes de relajación, reflexología podal o masaje combinado a $20.000.-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933" noProof="0" dirty="0">
              <a:solidFill>
                <a:srgbClr val="000000"/>
              </a:solidFill>
              <a:latin typeface="Biome Light" panose="020B0303030204020804" pitchFamily="34" charset="0"/>
              <a:ea typeface="Arial" panose="020B06040202020202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SSMO, y su grupo familiar que accedan a FALP mediante  contrato convenio directo con la ejecutiva.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contactarse con la ejecutiva, quién mediante una entrevista podrá realizar el contrato solicitado. El descuento es por remuneraciones.</a:t>
            </a: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endParaRPr lang="es-CL" sz="933" noProof="0" dirty="0">
              <a:solidFill>
                <a:srgbClr val="000000"/>
              </a:solidFill>
              <a:latin typeface="Biome Light" panose="020B0303030204020804" pitchFamily="34" charset="0"/>
              <a:ea typeface="Arial" panose="020B0604020202020204" pitchFamily="34" charset="0"/>
              <a:cs typeface="Biome Light" panose="020B03030302040208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E271B54-2857-9120-C6C6-60079AA15FD8}"/>
              </a:ext>
            </a:extLst>
          </p:cNvPr>
          <p:cNvSpPr txBox="1"/>
          <p:nvPr/>
        </p:nvSpPr>
        <p:spPr>
          <a:xfrm>
            <a:off x="7413265" y="4500420"/>
            <a:ext cx="4311777" cy="141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b="1" noProof="0" dirty="0">
                <a:solidFill>
                  <a:srgbClr val="00000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Datos de contacto: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00000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@masajes_bienestarcorporal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00000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Karla Padilla /  Fono: +56 9  6288  32 99 ,  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933" noProof="0" dirty="0">
                <a:solidFill>
                  <a:srgbClr val="000000"/>
                </a:solidFill>
                <a:latin typeface="Biome Light" panose="020B0303030204020804" pitchFamily="34" charset="0"/>
                <a:ea typeface="Tahoma" panose="020B0604030504040204" pitchFamily="34" charset="0"/>
                <a:cs typeface="Biome Light" panose="020B0303030204020804" pitchFamily="34" charset="0"/>
              </a:rPr>
              <a:t>La Concepción 266, Oficina 702, Providencia, también puedan agendar visitas en Hospitales.</a:t>
            </a:r>
          </a:p>
        </p:txBody>
      </p:sp>
    </p:spTree>
    <p:extLst>
      <p:ext uri="{BB962C8B-B14F-4D97-AF65-F5344CB8AC3E}">
        <p14:creationId xmlns:p14="http://schemas.microsoft.com/office/powerpoint/2010/main" val="3463211931"/>
      </p:ext>
    </p:extLst>
  </p:cSld>
  <p:clrMapOvr>
    <a:masterClrMapping/>
  </p:clrMapOvr>
  <p:transition spd="slow" advTm="5190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1F14A-E108-846F-6F86-04BFC35E8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D385EDD1-D584-4888-1DB0-349F79F65D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322655"/>
            <a:ext cx="7412736" cy="545935"/>
          </a:xfrm>
          <a:solidFill>
            <a:schemeClr val="accent1">
              <a:lumMod val="50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1082CA9C-95F1-4AA6-9EB8-5324141FD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94589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AUTOCUIDADO</a:t>
            </a:r>
            <a:br>
              <a:rPr lang="es-CL" sz="2400" b="1" noProof="0" dirty="0">
                <a:latin typeface="Route 159 UltraLight"/>
              </a:rPr>
            </a:br>
            <a:r>
              <a:rPr lang="es-CL" sz="2400" b="1" noProof="0" dirty="0">
                <a:latin typeface="Route 159 UltraLight"/>
              </a:rPr>
              <a:t>CENTRO DE ESTÉTICA KUYEN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79137C-A9B9-CDC7-8104-BE1C78796485}"/>
              </a:ext>
            </a:extLst>
          </p:cNvPr>
          <p:cNvSpPr txBox="1"/>
          <p:nvPr/>
        </p:nvSpPr>
        <p:spPr>
          <a:xfrm>
            <a:off x="183409" y="1916215"/>
            <a:ext cx="7046976" cy="4730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9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BENEFICIOS:</a:t>
            </a:r>
            <a:br>
              <a:rPr lang="es-CL" sz="900" noProof="0" dirty="0"/>
            </a:br>
            <a:r>
              <a:rPr lang="es-CL" sz="9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Entrega servicios generalizados en salud y belleza integral, tales como. Tratamientos de drenajes linfáticos, reductivos de medidas y adiposidades corporales, tratamientos de celulitis, estrías, sesiones de relajación o de fisioterapia, faciales, armonización facial, limpieza facial (acné, telegestacia, rejuvenecimiento facial)</a:t>
            </a:r>
            <a:br>
              <a:rPr lang="es-CL" sz="900" noProof="0" dirty="0"/>
            </a:br>
            <a:br>
              <a:rPr lang="es-CL" sz="900" noProof="0" dirty="0"/>
            </a:br>
            <a:r>
              <a:rPr lang="es-CL" sz="9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Planes o sesiones individuales con un 50% de descuento en la lista de precios y planes, promocionales de cada mes y fechas importantes.</a:t>
            </a:r>
            <a:br>
              <a:rPr lang="es-CL" sz="900" noProof="0" dirty="0"/>
            </a:br>
            <a:br>
              <a:rPr lang="es-CL" sz="900" noProof="0" dirty="0"/>
            </a:br>
            <a:r>
              <a:rPr lang="es-CL" sz="9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Full reductivo de 10 sesiones de una hora: $280.000.- / - Reductivo solo masajes reductivos de 40 minutos de sesión en camilla: $120.000.- / - Full reafirmante una zona a elección (piernas o abdomen) $280.000.- / - Anti - Cell piernas y glúteos, una hora y 30 mm de tto. $280.000.- / - Glúteos perfectos sin vitamina con una hora y 30 mm Tto. $320.000.- / - Glúteos perfectos con vitamina C una hora 30 o 2 horas tto. $350.000.- / - Reafirmante de abdomen y glúteos una hora tto. $280.000.- / -Drenaje linfáticos en cuerpos completos, una hora $310.000.- / - Reafirmante o reducción de brazos, una hora $280.000.*- / - Faciales, piel normal, limpieza profunda, una hora, $28.000.- / - Facial, piel grasa, acné tipo 2, una a dos horas, $35.000.- / - Facial, piel envejecida, $45.000 / - Facial, piel sensible o con rosácea $45.000.- etc.</a:t>
            </a:r>
            <a:br>
              <a:rPr lang="es-CL" sz="900" noProof="0" dirty="0"/>
            </a:br>
            <a:endParaRPr lang="es-CL" sz="900" noProof="0" dirty="0"/>
          </a:p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9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BENEFICIARIOS:</a:t>
            </a:r>
            <a:br>
              <a:rPr lang="es-CL" sz="900" noProof="0" dirty="0"/>
            </a:br>
            <a:r>
              <a:rPr lang="es-CL" sz="9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Funcionarios del Servicio y sus grupos familiares directos tales como Cónyuge e hijos.</a:t>
            </a:r>
            <a:br>
              <a:rPr lang="es-CL" sz="900" noProof="0" dirty="0"/>
            </a:br>
            <a:br>
              <a:rPr lang="es-CL" sz="900" noProof="0" dirty="0"/>
            </a:br>
            <a:r>
              <a:rPr lang="es-CL" sz="9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IMPORTANTE:</a:t>
            </a:r>
            <a:br>
              <a:rPr lang="es-CL" sz="900" noProof="0" dirty="0"/>
            </a:br>
            <a:r>
              <a:rPr lang="es-CL" sz="9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Para hacer uso de estos beneficios, debe informar que es funcionario (a) del Servicio de Salud Metropolitano Oriente y presentar su credencial de funcionario.</a:t>
            </a:r>
            <a:endParaRPr lang="es-CL" sz="900" noProof="0" dirty="0">
              <a:solidFill>
                <a:srgbClr val="000000"/>
              </a:solidFill>
              <a:latin typeface="Biome Light" panose="020B0303030204020804" pitchFamily="34" charset="0"/>
              <a:ea typeface="Arial" panose="020B06040202020202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D0487F-6CEE-9557-7E04-A8C472C78712}"/>
              </a:ext>
            </a:extLst>
          </p:cNvPr>
          <p:cNvSpPr txBox="1"/>
          <p:nvPr/>
        </p:nvSpPr>
        <p:spPr>
          <a:xfrm>
            <a:off x="8029575" y="4042112"/>
            <a:ext cx="3448050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DATOS DE CONTACTO:</a:t>
            </a:r>
          </a:p>
          <a:p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2"/>
              </a:rPr>
              <a:t>centrodeesteticakuyen@gmail.com</a:t>
            </a:r>
            <a:endParaRPr lang="es-CL" sz="1050" b="0" i="0" noProof="0" dirty="0">
              <a:solidFill>
                <a:srgbClr val="303030"/>
              </a:solidFill>
              <a:effectLst/>
              <a:latin typeface="Roboto" panose="02000000000000000000" pitchFamily="2" charset="0"/>
            </a:endParaRPr>
          </a:p>
          <a:p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Fonos contacto: +569 83741900</a:t>
            </a:r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D. María Montano, Representante.</a:t>
            </a:r>
          </a:p>
          <a:p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Dirección: Avenida Rancagua 0157, Consulta 201, Providencia.</a:t>
            </a:r>
          </a:p>
          <a:p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@centrodeestetica_kuyenbycecy</a:t>
            </a:r>
            <a:endParaRPr lang="es-CL" sz="105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Imagen 2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3CC2FE82-6E23-B3FC-50CF-BE881BBD8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38" y="529375"/>
            <a:ext cx="2142668" cy="277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21088"/>
      </p:ext>
    </p:extLst>
  </p:cSld>
  <p:clrMapOvr>
    <a:masterClrMapping/>
  </p:clrMapOvr>
  <p:transition spd="slow" advTm="5190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29" y="1379805"/>
            <a:ext cx="7412736" cy="545935"/>
          </a:xfrm>
          <a:solidFill>
            <a:schemeClr val="accent1">
              <a:lumMod val="50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6CFF432-4457-CD03-0528-44B74ED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AUTOCUIDADO</a:t>
            </a:r>
            <a:br>
              <a:rPr lang="es-CL" sz="2400" b="1" noProof="0" dirty="0">
                <a:latin typeface="Route 159 UltraLight"/>
              </a:rPr>
            </a:br>
            <a:r>
              <a:rPr lang="es-CL" sz="2400" b="1" noProof="0" dirty="0">
                <a:latin typeface="Route 159 UltraLight"/>
              </a:rPr>
              <a:t>PRODUCTOS DE AROMATERAPIA 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8DAFFA-96AA-08E4-6669-B06EF7C42DE7}"/>
              </a:ext>
            </a:extLst>
          </p:cNvPr>
          <p:cNvSpPr txBox="1"/>
          <p:nvPr/>
        </p:nvSpPr>
        <p:spPr>
          <a:xfrm>
            <a:off x="336668" y="2313020"/>
            <a:ext cx="7046976" cy="3503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L" sz="105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Asesorar en términos de bienestar emocional, físico y dermocosmético a las y los funcionarios del SSMOriente por medio de la aromaterapia, con el objetivo de acompañarlos en sus necesidades antes descritas de está manera prevenir y aliviar sus requerimientos de manera natural. Este acompañamiento se realizará mediante las siguientes acciones:</a:t>
            </a:r>
            <a:endParaRPr lang="es-CL" sz="105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CL" sz="105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L" sz="105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CL" sz="1050" noProof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s-CL" sz="105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CL" sz="1050" noProof="0" dirty="0">
                <a:effectLst/>
                <a:latin typeface="Arial" panose="020B0604020202020204" pitchFamily="34" charset="0"/>
                <a:ea typeface="Arial Unicode MS"/>
              </a:rPr>
              <a:t>Puntos de bienestar en terreno</a:t>
            </a:r>
            <a:endParaRPr lang="es-CL" sz="105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CL" sz="1050" noProof="0" dirty="0">
                <a:effectLst/>
                <a:latin typeface="Arial" panose="020B0604020202020204" pitchFamily="34" charset="0"/>
                <a:ea typeface="Arial Unicode MS"/>
              </a:rPr>
              <a:t>Operativos de Pausas Saludables con aromaterapia</a:t>
            </a:r>
            <a:endParaRPr lang="es-CL" sz="105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CL" sz="1050" noProof="0" dirty="0">
                <a:effectLst/>
                <a:latin typeface="Arial" panose="020B0604020202020204" pitchFamily="34" charset="0"/>
                <a:ea typeface="Arial Unicode MS"/>
              </a:rPr>
              <a:t>Charlas de bienestar con aromaterapia en establecimientos</a:t>
            </a:r>
            <a:endParaRPr lang="es-CL" sz="105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CL" sz="1050" noProof="0" dirty="0">
                <a:effectLst/>
                <a:latin typeface="Arial" panose="020B0604020202020204" pitchFamily="34" charset="0"/>
                <a:ea typeface="Arial Unicode MS"/>
              </a:rPr>
              <a:t>Ferias de bienestar internas</a:t>
            </a:r>
          </a:p>
          <a:p>
            <a:pPr lvl="0"/>
            <a:endParaRPr lang="es-CL" sz="1050" noProof="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5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SSMO, y su grupo familiar que accedan a FALP mediante  contrato convenio directo con la ejecutiva.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5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contactarse con la ejecutiva, quién mediante una entrevista podrá realizar el contrato solicitado. El descuento es por remuneraciones.</a:t>
            </a:r>
          </a:p>
          <a:p>
            <a:pPr lvl="0"/>
            <a:endParaRPr lang="es-CL" sz="1050" noProof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829C623-9C0B-2A69-60F2-AA3BC83D9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948" y="3903396"/>
            <a:ext cx="2453368" cy="245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680074-240D-8CD4-7262-4C31410D50F6}"/>
              </a:ext>
            </a:extLst>
          </p:cNvPr>
          <p:cNvSpPr txBox="1"/>
          <p:nvPr/>
        </p:nvSpPr>
        <p:spPr>
          <a:xfrm>
            <a:off x="8727948" y="3743753"/>
            <a:ext cx="2453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L" sz="1800" b="0" i="1" u="none" strike="noStrike" cap="none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https://bit.ly/3UdAk2B</a:t>
            </a:r>
            <a:endParaRPr lang="es-CL" noProof="0" dirty="0"/>
          </a:p>
        </p:txBody>
      </p:sp>
      <p:pic>
        <p:nvPicPr>
          <p:cNvPr id="3076" name="Picture 4" descr="Catálogo Just Chile 2020 - Páginas de Flipbook 1-50 | AnyFlip">
            <a:extLst>
              <a:ext uri="{FF2B5EF4-FFF2-40B4-BE49-F238E27FC236}">
                <a16:creationId xmlns:a16="http://schemas.microsoft.com/office/drawing/2014/main" id="{B196BB49-3AD8-E50C-D2F2-004D0AD42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469" y="1318722"/>
            <a:ext cx="2600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846503"/>
      </p:ext>
    </p:extLst>
  </p:cSld>
  <p:clrMapOvr>
    <a:masterClrMapping/>
  </p:clrMapOvr>
  <p:transition spd="slow" advTm="5190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57A14-8228-C22F-8AC2-D694E0556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EE27A3EC-7543-C8DB-BE88-9515325148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503FA153-31A2-D48D-2E71-CE5BB48E0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AGUA  MANANTIAL  S.A.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80199A9-879F-BD80-32E7-FE4B394D8A78}"/>
              </a:ext>
            </a:extLst>
          </p:cNvPr>
          <p:cNvSpPr txBox="1"/>
          <p:nvPr/>
        </p:nvSpPr>
        <p:spPr>
          <a:xfrm>
            <a:off x="488208" y="2053043"/>
            <a:ext cx="7329912" cy="4588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El proveedor ofrece, descuentos exclusivos para funcionarios del SSMOriente</a:t>
            </a:r>
          </a:p>
          <a:p>
            <a:pPr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1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- Plan Mensual  Dispensador Pedestal 20 L (frio/Caliente), </a:t>
            </a: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Precio Preferencial $29.490.-,descuento para colaboradores: 30%,  Total Mensual $20.690.- (incluye la recarga de 20 litros a $4.390.) Incluye 3 botellones de 20 litros.</a:t>
            </a:r>
          </a:p>
          <a:p>
            <a:pPr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- </a:t>
            </a:r>
            <a:r>
              <a:rPr lang="es-CL" sz="1000" b="1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Pack Bomba USB 20 L</a:t>
            </a: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, Total Mensual $24.390.</a:t>
            </a:r>
          </a:p>
          <a:p>
            <a:pPr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- </a:t>
            </a:r>
            <a:r>
              <a:rPr lang="es-CL" sz="1000" b="1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Plan Mensual Dispensador Pedestal 12 L (frio/caliente), </a:t>
            </a: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Total mensual para colaboradores $16.690.- incluye la recarga de 12 litros a $3.485.-</a:t>
            </a:r>
          </a:p>
          <a:p>
            <a:pPr marL="171450" indent="-171450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Tx/>
              <a:buChar char="-"/>
              <a:defRPr/>
            </a:pPr>
            <a:r>
              <a:rPr lang="es-CL" sz="1000" b="1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Dispensador Agua Filter Red sobre mesa o pedestal</a:t>
            </a: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, Total mensual $20.490.-, Dispensador conectado a la rede de agua potable, la conexión requiere de intervención y/o trabajos.</a:t>
            </a: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  <a:endParaRPr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FBD007-A4CC-2837-DF8F-B11A8289E707}"/>
              </a:ext>
            </a:extLst>
          </p:cNvPr>
          <p:cNvSpPr txBox="1"/>
          <p:nvPr/>
        </p:nvSpPr>
        <p:spPr>
          <a:xfrm>
            <a:off x="8356885" y="3724653"/>
            <a:ext cx="3440663" cy="1847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933" b="1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CONTACTO:</a:t>
            </a:r>
          </a:p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Fernanda Zamora J.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Jefe de proyectos Hogar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fernanda.zamora@manantial.com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@agua.manantial</a:t>
            </a:r>
          </a:p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https://www.manantial.com/</a:t>
            </a:r>
            <a:endParaRPr lang="es-CL" sz="933" b="1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3074" name="Picture 2" descr="Pack Cerámico Básico + 3 Bot. 20 Litros - Agua Purificada Manantial">
            <a:extLst>
              <a:ext uri="{FF2B5EF4-FFF2-40B4-BE49-F238E27FC236}">
                <a16:creationId xmlns:a16="http://schemas.microsoft.com/office/drawing/2014/main" id="{28455742-1CDC-8F9F-0528-40F770D69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650" y="545909"/>
            <a:ext cx="2709081" cy="270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748826"/>
      </p:ext>
    </p:extLst>
  </p:cSld>
  <p:clrMapOvr>
    <a:masterClrMapping/>
  </p:clrMapOvr>
  <p:transition spd="slow" advTm="5190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6CFF432-4457-CD03-0528-44B74ED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GASTRONOMIA</a:t>
            </a:r>
            <a:br>
              <a:rPr lang="es-CL" sz="2400" b="1" noProof="0" dirty="0">
                <a:latin typeface="Route 159 UltraLight"/>
              </a:rPr>
            </a:br>
            <a:r>
              <a:rPr kumimoji="0" lang="es-CL" sz="2400" noProof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</a:rPr>
              <a:t>RESTAURANTE BELLA CALABRIA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2DC374-8DA2-4003-29B2-065DFF1DA91F}"/>
              </a:ext>
            </a:extLst>
          </p:cNvPr>
          <p:cNvSpPr txBox="1"/>
          <p:nvPr/>
        </p:nvSpPr>
        <p:spPr>
          <a:xfrm>
            <a:off x="488209" y="2135339"/>
            <a:ext cx="6096000" cy="419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El proveedor ofrece almuerzo ejecutivo con un valor único en el menú de $7.000.-, pudiendo elegir cualquier plato de fondo ofrecido, independiente si es del menú de $9.990.-  $7.990.-. Esto incluye entrada, plato de fondo y bebestible. Valido de lunes a viernes hasta las 17:00 hrs.   Para los fines de semana se aplicarán descuentos en la carta de un 15% en tablas y un 15% en pizzas.  Pago con Amipass o Sodexo, el valor del menú es de $7.500.-</a:t>
            </a: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  <a:endParaRPr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6D632AE-FE14-AD06-DF2B-38E43AAA2B12}"/>
              </a:ext>
            </a:extLst>
          </p:cNvPr>
          <p:cNvSpPr txBox="1"/>
          <p:nvPr/>
        </p:nvSpPr>
        <p:spPr>
          <a:xfrm>
            <a:off x="7413265" y="4735246"/>
            <a:ext cx="4180852" cy="180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1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Sucursales:</a:t>
            </a:r>
          </a:p>
          <a:p>
            <a:pPr marL="190510" indent="-19051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Avenida Providencia 483, Local 106, Providencia.			</a:t>
            </a:r>
          </a:p>
          <a:p>
            <a:pPr marL="190510" indent="-190510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Rancagua #659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Avenida Providencia #455 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General del Canto #45</a:t>
            </a:r>
          </a:p>
        </p:txBody>
      </p:sp>
      <p:pic>
        <p:nvPicPr>
          <p:cNvPr id="10" name="Picture 2" descr="Opiniones de Bella Calabria (Pizzeria) en Quinta Normal (Metropolitana de  Santiago)">
            <a:extLst>
              <a:ext uri="{FF2B5EF4-FFF2-40B4-BE49-F238E27FC236}">
                <a16:creationId xmlns:a16="http://schemas.microsoft.com/office/drawing/2014/main" id="{D1568C9B-0DFF-D204-E7D3-490F3366D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00" y="2036065"/>
            <a:ext cx="2898128" cy="21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197663"/>
      </p:ext>
    </p:extLst>
  </p:cSld>
  <p:clrMapOvr>
    <a:masterClrMapping/>
  </p:clrMapOvr>
  <p:transition spd="slow" advTm="5190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29" y="1356780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6CFF432-4457-CD03-0528-44B74ED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SERVICIO TÉCNICO DE EQUIPOS Tecnológicos</a:t>
            </a:r>
            <a:br>
              <a:rPr lang="es-CL" sz="2400" b="1" noProof="0" dirty="0">
                <a:latin typeface="Route 159 UltraLight"/>
              </a:rPr>
            </a:br>
            <a:r>
              <a:rPr lang="es-CL" sz="2400" b="1" noProof="0" dirty="0">
                <a:latin typeface="Route 159 UltraLight"/>
              </a:rPr>
              <a:t>TECHNOLOGY CONTROL SPA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61A314D-148A-EADE-38D1-24F2189B3769}"/>
              </a:ext>
            </a:extLst>
          </p:cNvPr>
          <p:cNvSpPr txBox="1"/>
          <p:nvPr/>
        </p:nvSpPr>
        <p:spPr>
          <a:xfrm>
            <a:off x="173121" y="1924279"/>
            <a:ext cx="7551653" cy="4851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BENEFICIOS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:</a:t>
            </a:r>
          </a:p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kumimoji="0" lang="es-CL" sz="1000" b="0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Convenio de Servicio Técnico, reparación de dispositivos electrónicos y venta de accesorios para </a:t>
            </a: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teléfonos y otros equipos electrónicos.</a:t>
            </a:r>
            <a:endParaRPr kumimoji="0" lang="es-CL" sz="1000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71450" marR="0" lvl="0" indent="-17145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Char char="-"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Hasta un 10% dscto. en Servicio Técnico y Reparación de pantallas en celulares y dispositivos móviles (Tablet, iPad, notebook, Smart watch, entre otros.</a:t>
            </a:r>
          </a:p>
          <a:p>
            <a:pPr marL="171450" marR="0" lvl="0" indent="-17145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Char char="-"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Hasta un 15% dscto. en Servicio Técnico y reparación de entradas de carga, micrófono, parlante, cámaras, cambio de batería y tapas de celulares y dispositivos móviles.</a:t>
            </a:r>
          </a:p>
          <a:p>
            <a:pPr marL="171450" marR="0" lvl="0" indent="-17145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Char char="-"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Hasta un 20% en mantenciones, formateos, homologaciones, desbloqueo, actualizaciones de software y eliminación de virus en celulares y dispositivos móviles.</a:t>
            </a:r>
          </a:p>
          <a:p>
            <a:pPr marL="171450" marR="0" lvl="0" indent="-17145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Char char="-"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10% descto en compras de hasta $20.000.0 en accesorios telefónicos, un 15% dscto compras superiores a $20.000 y un 20% dscto. compras superiores a $50.000.- entre otros.,</a:t>
            </a:r>
            <a:br>
              <a:rPr lang="es-CL" sz="1000" noProof="0" dirty="0"/>
            </a:br>
            <a:endParaRPr lang="es-CL" sz="1000" noProof="0" dirty="0"/>
          </a:p>
          <a:p>
            <a:pPr marL="171450" marR="0" lvl="0" indent="-17145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Char char="-"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BENEFICIARIOS: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Funcionarios del Servicio y sus grupos familiares directos tales como Cónyuge e hijos.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IMPORTANTE:</a:t>
            </a:r>
          </a:p>
          <a:p>
            <a:pPr marL="171450" marR="0" lvl="0" indent="-17145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Char char="-"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Para hacer uso de estos beneficios, debe informar que es funcionario (a) del Servicio de Salud Metropolitano Oriente y                                 presentar su credencial de funcionario.</a:t>
            </a:r>
            <a:endParaRPr kumimoji="0" lang="es-CL" sz="933" b="0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1026" name="Picture 2" descr="How Will Technology Shape HR in the Future - Great People Inside Norway">
            <a:extLst>
              <a:ext uri="{FF2B5EF4-FFF2-40B4-BE49-F238E27FC236}">
                <a16:creationId xmlns:a16="http://schemas.microsoft.com/office/drawing/2014/main" id="{A3C2157E-E0D0-57EE-5AA6-0781D0AA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17" y="1496397"/>
            <a:ext cx="26479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857899-28C7-EE56-3342-886EFB77BFE1}"/>
              </a:ext>
            </a:extLst>
          </p:cNvPr>
          <p:cNvSpPr txBox="1"/>
          <p:nvPr/>
        </p:nvSpPr>
        <p:spPr>
          <a:xfrm>
            <a:off x="8369235" y="4202418"/>
            <a:ext cx="2647950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 DE CONTACTO:</a:t>
            </a:r>
          </a:p>
          <a:p>
            <a:br>
              <a:rPr lang="es-CL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CL" sz="105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technologycontrol.cl@gmail.com</a:t>
            </a:r>
            <a:r>
              <a:rPr lang="es-CL" sz="105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es-CL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s-CL" sz="105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CL" sz="105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Fonos contacto: </a:t>
            </a:r>
          </a:p>
          <a:p>
            <a:r>
              <a:rPr lang="es-CL" sz="105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+56 9 549 48 198 / +569 21954697 </a:t>
            </a:r>
            <a:br>
              <a:rPr lang="es-CL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s-CL" sz="105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CL" sz="105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Eliezer Villalobos, Encargado</a:t>
            </a:r>
            <a:br>
              <a:rPr lang="es-CL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CL" sz="105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Diagonal Rancagua 992,Providencia</a:t>
            </a:r>
            <a:br>
              <a:rPr lang="es-CL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s-CL" sz="105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CL" sz="105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@TECHNOLOGYCONTROL.CL</a:t>
            </a:r>
            <a:endParaRPr lang="es-CL" sz="105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03133"/>
      </p:ext>
    </p:extLst>
  </p:cSld>
  <p:clrMapOvr>
    <a:masterClrMapping/>
  </p:clrMapOvr>
  <p:transition spd="slow" advTm="5190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6CFF432-4457-CD03-0528-44B74ED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INTERNET - MOVIL</a:t>
            </a:r>
            <a:br>
              <a:rPr lang="es-CL" sz="2400" b="1" noProof="0" dirty="0">
                <a:latin typeface="Route 159 UltraLight"/>
              </a:rPr>
            </a:br>
            <a:r>
              <a:rPr lang="es-CL" sz="2400" noProof="0" dirty="0">
                <a:latin typeface="Route 159 UltraLight"/>
              </a:rPr>
              <a:t>MOVISTAR</a:t>
            </a: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pic>
        <p:nvPicPr>
          <p:cNvPr id="3" name="Picture 2" descr="Telefónica presenta Movistar TV, que sustituye a Imagenio">
            <a:extLst>
              <a:ext uri="{FF2B5EF4-FFF2-40B4-BE49-F238E27FC236}">
                <a16:creationId xmlns:a16="http://schemas.microsoft.com/office/drawing/2014/main" id="{E3756F76-86BA-6ECD-7AFC-FA3093E4C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907" y="1878342"/>
            <a:ext cx="2448904" cy="1923357"/>
          </a:xfrm>
          <a:prstGeom prst="rect">
            <a:avLst/>
          </a:prstGeom>
          <a:noFill/>
          <a:ln>
            <a:gradFill>
              <a:gsLst>
                <a:gs pos="0">
                  <a:srgbClr val="F6A21D">
                    <a:lumMod val="5000"/>
                    <a:lumOff val="95000"/>
                  </a:srgbClr>
                </a:gs>
                <a:gs pos="74000">
                  <a:srgbClr val="F6A21D">
                    <a:lumMod val="45000"/>
                    <a:lumOff val="55000"/>
                  </a:srgbClr>
                </a:gs>
                <a:gs pos="83000">
                  <a:srgbClr val="F6A21D">
                    <a:lumMod val="45000"/>
                    <a:lumOff val="55000"/>
                  </a:srgbClr>
                </a:gs>
                <a:gs pos="100000">
                  <a:srgbClr val="F6A21D">
                    <a:lumMod val="30000"/>
                    <a:lumOff val="70000"/>
                  </a:srgbClr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61A314D-148A-EADE-38D1-24F2189B3769}"/>
              </a:ext>
            </a:extLst>
          </p:cNvPr>
          <p:cNvSpPr txBox="1"/>
          <p:nvPr/>
        </p:nvSpPr>
        <p:spPr>
          <a:xfrm>
            <a:off x="658897" y="2333854"/>
            <a:ext cx="6754368" cy="3376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Convenio de contratación de planes con valores preferenciales para los afiliados a Bienestar del SSMO.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SSMO, sus cargas familiares vigentes, padre o madre, convivientes civiles y hermanos.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informar que es funcionario (a) del Servicio de Salud Metropolitano Oriente.  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1. Ingresa al link, </a:t>
            </a: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https://ww2.movistar.cl/ofertas/convenios-corporativos/</a:t>
            </a: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 </a:t>
            </a:r>
            <a:b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2. Ingresa con tu (nombre.apellido@saludoriente.cl)</a:t>
            </a:r>
            <a:b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3. La contratación de los planes es sólo a través del sitio web indicado y no en sucursales.</a:t>
            </a:r>
            <a:b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4. Para dudas o consultas, escribe a la casilla: </a:t>
            </a:r>
            <a:r>
              <a:rPr lang="es-CL" sz="1000" u="sng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consultas.convenio@telefonica.com</a:t>
            </a:r>
            <a:endParaRPr lang="es-CL" sz="1000" u="sng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 Para dudas o consultas, escribe a la casilla: </a:t>
            </a: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consultas.convenio@telefonica.com</a:t>
            </a: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545454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833634"/>
      </p:ext>
    </p:extLst>
  </p:cSld>
  <p:clrMapOvr>
    <a:masterClrMapping/>
  </p:clrMapOvr>
  <p:transition spd="slow" advTm="5190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39FD1-A365-0C13-C400-A02A524BE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A4BE0F56-0DA6-1C73-8592-44873CB85F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E960C5CB-F4CE-4DFC-E0A2-93676C7C7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180976"/>
            <a:ext cx="7221036" cy="800100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ASESORES INMOBILIARIOS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BVA INVERSIONES LIMITADA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0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445FC1-2BE3-11CA-5D7D-5381E9853209}"/>
              </a:ext>
            </a:extLst>
          </p:cNvPr>
          <p:cNvSpPr txBox="1"/>
          <p:nvPr/>
        </p:nvSpPr>
        <p:spPr>
          <a:xfrm>
            <a:off x="7788424" y="3770373"/>
            <a:ext cx="3805693" cy="230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kumimoji="0" lang="es-CL" sz="933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CONTACTO:</a:t>
            </a:r>
          </a:p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Fonos Representantes  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Gerardo Benítez, +56 936816075, gbenitez@bvainversiones.cl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Juan Villalobos, +56 968091575, jvillalobos@bvainversiones.cl</a:t>
            </a:r>
            <a:br>
              <a:rPr lang="es-CL" sz="1000" noProof="0" dirty="0"/>
            </a:br>
            <a:endParaRPr lang="es-CL" sz="1000" noProof="0" dirty="0"/>
          </a:p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Dirección: Calle Bombero Salas N° 1369, oficina 302, Comuna de Santiago.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@homentor.cl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www.homentor.cl</a:t>
            </a:r>
            <a:endParaRPr kumimoji="0" lang="es-CL" sz="933" b="1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FC6542C-7DAA-A7F7-6839-A46DB1D9564C}"/>
              </a:ext>
            </a:extLst>
          </p:cNvPr>
          <p:cNvSpPr txBox="1"/>
          <p:nvPr/>
        </p:nvSpPr>
        <p:spPr>
          <a:xfrm>
            <a:off x="488208" y="2144483"/>
            <a:ext cx="6772128" cy="421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marR="0" lvl="0" indent="-152408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93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El proveedor ofrece, descuentos exclusivos para funcionarios del SSMOriente:</a:t>
            </a:r>
          </a:p>
          <a:p>
            <a:pPr marL="0" marR="0" lvl="0" indent="0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kumimoji="0" lang="es-CL" sz="93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-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Asesorías y gestión inmobiliaria integral completamente gratuita para los funcionarios/as del SSMO.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Plataforma web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2"/>
              </a:rPr>
              <a:t>www.homentor.cl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 para uso de información sobre capacidad crediticia y oferta inmobiliaria para los/as funcionarios/as.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Oferta inmobiliaria de departamentos y casas usadas para los funcionarios/as en convenio con BVA Inversiones.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Gestión de crédito hipotecario con distintas instituciones financieras en convenio.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Gestión de subsidios, según proyectos inmobiliarios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Operativos Inmobiliarios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Análisis de alternativas inmobiliarias, financieras y gestión ya sea primera, segunda o inversión</a:t>
            </a:r>
            <a:endParaRPr kumimoji="0" lang="es-CL" sz="93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marR="0" lvl="0" indent="-152408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93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  <a:endParaRPr kumimoji="0" lang="es-CL" sz="93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marR="0" lvl="0" indent="-152408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93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DF2F68A-B851-4FB0-206B-8C2E5088F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966" y="1281154"/>
            <a:ext cx="3074607" cy="17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66829"/>
      </p:ext>
    </p:extLst>
  </p:cSld>
  <p:clrMapOvr>
    <a:masterClrMapping/>
  </p:clrMapOvr>
  <p:transition spd="slow" advTm="5190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A8A6E-B5D3-02CC-4036-4ED60DD60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AE397FDB-2911-507F-2600-ED8C24113B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381232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F8D1DB21-3BAD-03D5-ADD2-99DD5F115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180976"/>
            <a:ext cx="7221036" cy="800100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ASESORES INMOBILIARIOS, PROYECTOS  Y COMPAÑÍA DE SEGUROS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RENTA NACIONAL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0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587FF57-8B38-8CAB-3D3D-5008ADD34B45}"/>
              </a:ext>
            </a:extLst>
          </p:cNvPr>
          <p:cNvSpPr txBox="1"/>
          <p:nvPr/>
        </p:nvSpPr>
        <p:spPr>
          <a:xfrm>
            <a:off x="7788422" y="3429000"/>
            <a:ext cx="3805693" cy="2324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DATOS DE CONTACTO: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Dirección: Av. Bilbao 514, Providencia, Santiago.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Asesores de Venta: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Maritza Rozas,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2"/>
              </a:rPr>
              <a:t>mrozas@rentanacional.cl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 </a:t>
            </a:r>
          </a:p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+56 956599571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Stefano Valladares,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3"/>
              </a:rPr>
              <a:t>svalladares@rentanacional.cl</a:t>
            </a:r>
            <a:endParaRPr lang="es-CL" sz="1000" b="0" i="0" noProof="0" dirty="0">
              <a:solidFill>
                <a:srgbClr val="303030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+56 939459612</a:t>
            </a:r>
            <a:endParaRPr kumimoji="0" lang="es-CL" sz="933" b="1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2ACDDD-F25F-CA0D-4196-A71EB3F1A3C3}"/>
              </a:ext>
            </a:extLst>
          </p:cNvPr>
          <p:cNvSpPr txBox="1"/>
          <p:nvPr/>
        </p:nvSpPr>
        <p:spPr>
          <a:xfrm>
            <a:off x="379024" y="2062595"/>
            <a:ext cx="6772128" cy="438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Renta Nacional, en el marco del presente convenio, ofrece a los beneficiarios detallados en la cláusula tercera, las siguientes condiciones: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Descuento de hasta el 11%, sobre cada unidad habitacional, del proyecto indicado en la cláusula precedente.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Renta Nacional tiene un convenio con “Mutuos Hipotecarios Renta Nacional S.A.” para otorgar mutuos hipotecarios con una tasa de interés preferente de un 3,8% anual, previa evaluación favorable del cliente, por parte de dicha institución.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Financiamiento por parte de “Mutuos Hipotecarios Renta Nacional S.A.” de hasta el 100% del valor de la o las unidades.</a:t>
            </a:r>
          </a:p>
          <a:p>
            <a:pPr marR="0" lvl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r>
              <a:rPr lang="es-CL" sz="1000" noProof="0" dirty="0">
                <a:solidFill>
                  <a:srgbClr val="303030"/>
                </a:solidFill>
                <a:latin typeface="Roboto" panose="02000000000000000000" pitchFamily="2" charset="0"/>
              </a:rPr>
              <a:t>- Charlas Informativas en establecimientos.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BENEFICIARIOS: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Funcionarios del Servicio y sus grupos familiares directos tales como Cónyuge e hijos.</a:t>
            </a:r>
            <a:br>
              <a:rPr lang="es-CL" sz="1000" noProof="0" dirty="0"/>
            </a:br>
            <a:endParaRPr lang="es-CL" sz="1000" noProof="0" dirty="0"/>
          </a:p>
          <a:p>
            <a:pPr marR="0" lvl="0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IMPORTANTE: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Para hacer uso de estos beneficios, debe informar que es funcionario (a) del Servicio de Salud Metropolitano Oriente y presentar su credencial de funcionario.</a:t>
            </a:r>
            <a:endParaRPr kumimoji="0" lang="es-CL" sz="1000" b="0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3" name="Imagen 2" descr="Código QR&#10;&#10;El contenido generado por IA puede ser incorrecto.">
            <a:extLst>
              <a:ext uri="{FF2B5EF4-FFF2-40B4-BE49-F238E27FC236}">
                <a16:creationId xmlns:a16="http://schemas.microsoft.com/office/drawing/2014/main" id="{5217CB1F-9598-0050-32DA-03DF3BC42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00" y="859809"/>
            <a:ext cx="3640739" cy="185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9340"/>
      </p:ext>
    </p:extLst>
  </p:cSld>
  <p:clrMapOvr>
    <a:masterClrMapping/>
  </p:clrMapOvr>
  <p:transition spd="slow" advTm="5190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>
          <a:xfrm>
            <a:off x="2048598" y="164638"/>
            <a:ext cx="9661702" cy="1482962"/>
          </a:xfrm>
        </p:spPr>
        <p:txBody>
          <a:bodyPr>
            <a:noAutofit/>
          </a:bodyPr>
          <a:lstStyle/>
          <a:p>
            <a:r>
              <a:rPr kumimoji="1" lang="es-CL" sz="2800" noProof="0" dirty="0">
                <a:solidFill>
                  <a:schemeClr val="accent1"/>
                </a:solidFill>
                <a:latin typeface="Route 159 Bold" pitchFamily="50" charset="0"/>
              </a:rPr>
              <a:t>Convenios Vigentes </a:t>
            </a:r>
            <a:br>
              <a:rPr kumimoji="1" lang="es-CL" sz="2800" noProof="0" dirty="0">
                <a:solidFill>
                  <a:schemeClr val="accent1"/>
                </a:solidFill>
                <a:latin typeface="Route 159 Bold" pitchFamily="50" charset="0"/>
              </a:rPr>
            </a:br>
            <a:br>
              <a:rPr kumimoji="1" lang="es-CL" sz="2800" noProof="0" dirty="0">
                <a:solidFill>
                  <a:schemeClr val="accent1"/>
                </a:solidFill>
                <a:latin typeface="Route 159 Bold" pitchFamily="50" charset="0"/>
              </a:rPr>
            </a:br>
            <a:r>
              <a:rPr kumimoji="1" lang="es-CL" sz="2800" noProof="0" dirty="0">
                <a:solidFill>
                  <a:schemeClr val="accent1"/>
                </a:solidFill>
                <a:latin typeface="Route 159 Bold" pitchFamily="50" charset="0"/>
              </a:rPr>
              <a:t> https://bienestar.saludoriente.cl/listado_convenios</a:t>
            </a:r>
          </a:p>
        </p:txBody>
      </p:sp>
      <p:pic>
        <p:nvPicPr>
          <p:cNvPr id="38" name="図プレースホルダー 37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r="144"/>
          <a:stretch>
            <a:fillRect/>
          </a:stretch>
        </p:blipFill>
        <p:spPr/>
      </p:pic>
      <p:sp>
        <p:nvSpPr>
          <p:cNvPr id="21" name="テキスト プレースホルダー 20"/>
          <p:cNvSpPr>
            <a:spLocks noGrp="1"/>
          </p:cNvSpPr>
          <p:nvPr>
            <p:ph type="body" sz="quarter" idx="21"/>
          </p:nvPr>
        </p:nvSpPr>
        <p:spPr>
          <a:xfrm>
            <a:off x="1231011" y="1816242"/>
            <a:ext cx="2847159" cy="480053"/>
          </a:xfrm>
        </p:spPr>
        <p:txBody>
          <a:bodyPr/>
          <a:lstStyle/>
          <a:p>
            <a:r>
              <a:rPr lang="es-CL" noProof="0" dirty="0"/>
              <a:t>Gastronomía</a:t>
            </a:r>
            <a:endParaRPr kumimoji="1" lang="es-CL" noProof="0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4"/>
          </p:nvPr>
        </p:nvSpPr>
        <p:spPr>
          <a:xfrm>
            <a:off x="1196134" y="2473519"/>
            <a:ext cx="2872412" cy="1314555"/>
          </a:xfrm>
        </p:spPr>
        <p:txBody>
          <a:bodyPr/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1"/>
                </a:solidFill>
              </a:rPr>
              <a:t>Restaurant Bella Calabria 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endParaRPr kumimoji="1" lang="es-CL" noProof="0" dirty="0">
              <a:solidFill>
                <a:schemeClr val="accent1"/>
              </a:solidFill>
            </a:endParaRPr>
          </a:p>
        </p:txBody>
      </p:sp>
      <p:pic>
        <p:nvPicPr>
          <p:cNvPr id="39" name="図プレースホルダー 38"/>
          <p:cNvPicPr>
            <a:picLocks noGrp="1" noChangeAspect="1"/>
          </p:cNvPicPr>
          <p:nvPr>
            <p:ph type="pic" sz="quarter" idx="2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1935" y="1850658"/>
            <a:ext cx="368259" cy="368227"/>
          </a:xfrm>
        </p:spPr>
      </p:pic>
      <p:sp>
        <p:nvSpPr>
          <p:cNvPr id="24" name="テキスト プレースホルダー 23"/>
          <p:cNvSpPr>
            <a:spLocks noGrp="1"/>
          </p:cNvSpPr>
          <p:nvPr>
            <p:ph type="body" sz="quarter" idx="26"/>
          </p:nvPr>
        </p:nvSpPr>
        <p:spPr>
          <a:xfrm>
            <a:off x="5024245" y="1879052"/>
            <a:ext cx="2847159" cy="480053"/>
          </a:xfrm>
        </p:spPr>
        <p:txBody>
          <a:bodyPr/>
          <a:lstStyle/>
          <a:p>
            <a:r>
              <a:rPr kumimoji="1" lang="es-CL" noProof="0" dirty="0"/>
              <a:t>Centros Médicos</a:t>
            </a: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7"/>
          </p:nvPr>
        </p:nvSpPr>
        <p:spPr>
          <a:xfrm>
            <a:off x="5010453" y="2402477"/>
            <a:ext cx="3617021" cy="1776249"/>
          </a:xfrm>
        </p:spPr>
        <p:txBody>
          <a:bodyPr/>
          <a:lstStyle/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1100" noProof="0" dirty="0">
                <a:solidFill>
                  <a:schemeClr val="accent3"/>
                </a:solidFill>
              </a:rPr>
              <a:t>Centro de Terapia del Comportamiento</a:t>
            </a:r>
            <a:endParaRPr kumimoji="1" lang="es-CL" sz="1100" noProof="0" dirty="0">
              <a:solidFill>
                <a:schemeClr val="accent3"/>
              </a:solidFill>
            </a:endParaRPr>
          </a:p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1100" noProof="0" dirty="0">
                <a:solidFill>
                  <a:schemeClr val="accent3"/>
                </a:solidFill>
              </a:rPr>
              <a:t>Conventos (Operativos exámenes médicos)</a:t>
            </a:r>
          </a:p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s-CL" sz="1100" noProof="0" dirty="0">
                <a:solidFill>
                  <a:schemeClr val="accent3"/>
                </a:solidFill>
              </a:rPr>
              <a:t>Inst. Re. Ong Auditivo</a:t>
            </a:r>
          </a:p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1100" noProof="0" dirty="0">
                <a:solidFill>
                  <a:schemeClr val="accent3"/>
                </a:solidFill>
              </a:rPr>
              <a:t>Asociación Chilena de Protección de la Familia APROFA</a:t>
            </a:r>
            <a:endParaRPr kumimoji="1" lang="es-CL" sz="1100" noProof="0" dirty="0">
              <a:solidFill>
                <a:schemeClr val="accent3"/>
              </a:solidFill>
            </a:endParaRPr>
          </a:p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1100" noProof="0" dirty="0">
                <a:solidFill>
                  <a:schemeClr val="accent3"/>
                </a:solidFill>
              </a:rPr>
              <a:t>Instituto Chileno de Cabeza y Cuello Spa.</a:t>
            </a:r>
          </a:p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1100" noProof="0" dirty="0">
                <a:solidFill>
                  <a:schemeClr val="accent3"/>
                </a:solidFill>
              </a:rPr>
              <a:t>Novo Sol, Atención Psicológica.</a:t>
            </a:r>
          </a:p>
          <a:p>
            <a:pPr>
              <a:lnSpc>
                <a:spcPct val="100000"/>
              </a:lnSpc>
            </a:pPr>
            <a:endParaRPr kumimoji="1" lang="es-CL" sz="1100" noProof="0" dirty="0">
              <a:solidFill>
                <a:schemeClr val="accent3"/>
              </a:solidFill>
            </a:endParaRPr>
          </a:p>
        </p:txBody>
      </p:sp>
      <p:pic>
        <p:nvPicPr>
          <p:cNvPr id="40" name="図プレースホルダー 39"/>
          <p:cNvPicPr>
            <a:picLocks noGrp="1" noChangeAspect="1"/>
          </p:cNvPicPr>
          <p:nvPr>
            <p:ph type="pic" sz="quarter" idx="2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7" name="テキスト プレースホルダー 2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es-CL" noProof="0" dirty="0"/>
              <a:t>Telefonía</a:t>
            </a:r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kumimoji="0" lang="es-CL" sz="11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ＭＳ Ｐゴシック" panose="020B0600070205080204" pitchFamily="34" charset="-128"/>
              </a:rPr>
              <a:t>Movistar (nombre.apellido@saludoriente.cl)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sz="1100" noProof="0" dirty="0">
                <a:solidFill>
                  <a:schemeClr val="accent2"/>
                </a:solidFill>
              </a:rPr>
              <a:t>Technology Control Spa</a:t>
            </a:r>
          </a:p>
          <a:p>
            <a:endParaRPr kumimoji="1" lang="es-CL" noProof="0" dirty="0">
              <a:solidFill>
                <a:schemeClr val="accent2"/>
              </a:solidFill>
            </a:endParaRPr>
          </a:p>
        </p:txBody>
      </p:sp>
      <p:pic>
        <p:nvPicPr>
          <p:cNvPr id="41" name="図プレースホルダー 40"/>
          <p:cNvPicPr>
            <a:picLocks noGrp="1" noChangeAspect="1"/>
          </p:cNvPicPr>
          <p:nvPr>
            <p:ph type="pic" sz="quarter" idx="3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0" name="テキスト プレースホルダー 29"/>
          <p:cNvSpPr>
            <a:spLocks noGrp="1"/>
          </p:cNvSpPr>
          <p:nvPr>
            <p:ph type="body" sz="quarter" idx="32"/>
          </p:nvPr>
        </p:nvSpPr>
        <p:spPr>
          <a:xfrm>
            <a:off x="1242355" y="3991132"/>
            <a:ext cx="2847159" cy="480053"/>
          </a:xfrm>
        </p:spPr>
        <p:txBody>
          <a:bodyPr/>
          <a:lstStyle/>
          <a:p>
            <a:r>
              <a:rPr kumimoji="1" lang="es-CL" noProof="0" dirty="0"/>
              <a:t>Radiología</a:t>
            </a:r>
          </a:p>
        </p:txBody>
      </p:sp>
      <p:sp>
        <p:nvSpPr>
          <p:cNvPr id="31" name="テキスト プレースホルダー 30"/>
          <p:cNvSpPr>
            <a:spLocks noGrp="1"/>
          </p:cNvSpPr>
          <p:nvPr>
            <p:ph type="body" sz="quarter" idx="33"/>
          </p:nvPr>
        </p:nvSpPr>
        <p:spPr>
          <a:xfrm>
            <a:off x="1143636" y="4833345"/>
            <a:ext cx="2872412" cy="1314555"/>
          </a:xfrm>
        </p:spPr>
        <p:txBody>
          <a:bodyPr/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4"/>
                </a:solidFill>
              </a:rPr>
              <a:t>Inst. Radiológico Providencia</a:t>
            </a:r>
          </a:p>
          <a:p>
            <a:endParaRPr kumimoji="1" lang="es-CL" noProof="0" dirty="0">
              <a:solidFill>
                <a:schemeClr val="accent4"/>
              </a:solidFill>
            </a:endParaRPr>
          </a:p>
        </p:txBody>
      </p:sp>
      <p:pic>
        <p:nvPicPr>
          <p:cNvPr id="43" name="図プレースホルダー 42"/>
          <p:cNvPicPr>
            <a:picLocks noGrp="1" noChangeAspect="1"/>
          </p:cNvPicPr>
          <p:nvPr>
            <p:ph type="pic" sz="quarter" idx="3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3" name="テキスト プレースホルダー 32"/>
          <p:cNvSpPr>
            <a:spLocks noGrp="1"/>
          </p:cNvSpPr>
          <p:nvPr>
            <p:ph type="body" sz="quarter" idx="35"/>
          </p:nvPr>
        </p:nvSpPr>
        <p:spPr>
          <a:xfrm>
            <a:off x="5043524" y="4093897"/>
            <a:ext cx="2847406" cy="368227"/>
          </a:xfrm>
        </p:spPr>
        <p:txBody>
          <a:bodyPr/>
          <a:lstStyle/>
          <a:p>
            <a:r>
              <a:rPr lang="es-CL" noProof="0" dirty="0"/>
              <a:t>Oftalmología</a:t>
            </a:r>
            <a:endParaRPr kumimoji="1" lang="es-CL" noProof="0" dirty="0"/>
          </a:p>
        </p:txBody>
      </p:sp>
      <p:sp>
        <p:nvSpPr>
          <p:cNvPr id="34" name="テキスト プレースホルダー 33"/>
          <p:cNvSpPr>
            <a:spLocks noGrp="1"/>
          </p:cNvSpPr>
          <p:nvPr>
            <p:ph type="body" sz="quarter" idx="36"/>
          </p:nvPr>
        </p:nvSpPr>
        <p:spPr>
          <a:xfrm>
            <a:off x="5061181" y="4568306"/>
            <a:ext cx="2884157" cy="1897807"/>
          </a:xfrm>
        </p:spPr>
        <p:txBody>
          <a:bodyPr/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kumimoji="1" lang="es-CL" noProof="0" dirty="0">
                <a:solidFill>
                  <a:schemeClr val="accent5"/>
                </a:solidFill>
              </a:rPr>
              <a:t>Espacio Visión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5"/>
                </a:solidFill>
              </a:rPr>
              <a:t>Óptica Vista Boutique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kumimoji="1" lang="es-CL" noProof="0" dirty="0">
                <a:solidFill>
                  <a:schemeClr val="accent5"/>
                </a:solidFill>
              </a:rPr>
              <a:t>Óptica Otra Mirada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kumimoji="1" lang="es-CL" noProof="0" dirty="0">
                <a:solidFill>
                  <a:schemeClr val="accent5"/>
                </a:solidFill>
              </a:rPr>
              <a:t>Tentro SPA</a:t>
            </a:r>
          </a:p>
        </p:txBody>
      </p:sp>
      <p:pic>
        <p:nvPicPr>
          <p:cNvPr id="44" name="図プレースホルダー 43"/>
          <p:cNvPicPr>
            <a:picLocks noGrp="1" noChangeAspect="1"/>
          </p:cNvPicPr>
          <p:nvPr>
            <p:ph type="pic" sz="quarter" idx="37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 r="16211"/>
          <a:stretch>
            <a:fillRect/>
          </a:stretch>
        </p:blipFill>
        <p:spPr/>
      </p:pic>
      <p:sp>
        <p:nvSpPr>
          <p:cNvPr id="36" name="テキスト プレースホルダー 35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CL" noProof="0" dirty="0"/>
              <a:t>Educación</a:t>
            </a:r>
            <a:endParaRPr kumimoji="1" lang="es-CL" noProof="0" dirty="0"/>
          </a:p>
        </p:txBody>
      </p:sp>
      <p:sp>
        <p:nvSpPr>
          <p:cNvPr id="37" name="テキスト プレースホルダー 36"/>
          <p:cNvSpPr>
            <a:spLocks noGrp="1"/>
          </p:cNvSpPr>
          <p:nvPr>
            <p:ph type="body" sz="quarter" idx="39"/>
          </p:nvPr>
        </p:nvSpPr>
        <p:spPr>
          <a:xfrm>
            <a:off x="8394683" y="4568307"/>
            <a:ext cx="2884157" cy="1897807"/>
          </a:xfrm>
        </p:spPr>
        <p:txBody>
          <a:bodyPr/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kumimoji="1" lang="es-CL" noProof="0" dirty="0">
                <a:solidFill>
                  <a:schemeClr val="accent1"/>
                </a:solidFill>
              </a:rPr>
              <a:t>After School Cambridge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1"/>
                </a:solidFill>
              </a:rPr>
              <a:t>Servicios Educacionales Fantasía Música Ltda. (Jardín Infantil)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kumimoji="1" lang="es-CL" noProof="0" dirty="0">
                <a:solidFill>
                  <a:schemeClr val="accent1"/>
                </a:solidFill>
              </a:rPr>
              <a:t>Universidad Andrés Bello </a:t>
            </a:r>
            <a:r>
              <a:rPr lang="es-CL" noProof="0" dirty="0">
                <a:solidFill>
                  <a:schemeClr val="accent1"/>
                </a:solidFill>
              </a:rPr>
              <a:t>(Magister y Diplomados)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kumimoji="1" lang="es-CL" noProof="0" dirty="0">
                <a:solidFill>
                  <a:schemeClr val="accent1"/>
                </a:solidFill>
              </a:rPr>
              <a:t>Fundación Yoga Chile (CFT)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1"/>
                </a:solidFill>
              </a:rPr>
              <a:t>Escuela de Tap y Jazz</a:t>
            </a:r>
            <a:endParaRPr kumimoji="1" lang="es-CL" noProof="0" dirty="0">
              <a:solidFill>
                <a:schemeClr val="accent1"/>
              </a:solidFill>
            </a:endParaRPr>
          </a:p>
          <a:p>
            <a:endParaRPr kumimoji="1" lang="es-CL" noProof="0" dirty="0">
              <a:solidFill>
                <a:schemeClr val="accent1"/>
              </a:solidFill>
            </a:endParaRPr>
          </a:p>
          <a:p>
            <a:endParaRPr kumimoji="1" lang="es-CL" noProof="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700080"/>
      </p:ext>
    </p:extLst>
  </p:cSld>
  <p:clrMapOvr>
    <a:masterClrMapping/>
  </p:clrMapOvr>
  <p:transition spd="slow" advTm="10724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8F8C6-4F42-DEE8-6F13-25EF46478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993FC373-D243-15FB-9E82-56378200A4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56F27CA8-BF7E-B848-C7F0-7C966DB3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ASESORES INMOBILIARIOS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TITAN BUILD SPA.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0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F1C82CA-82BC-ED4C-7DC8-5751037DA9A5}"/>
              </a:ext>
            </a:extLst>
          </p:cNvPr>
          <p:cNvSpPr txBox="1"/>
          <p:nvPr/>
        </p:nvSpPr>
        <p:spPr>
          <a:xfrm>
            <a:off x="7788424" y="3770373"/>
            <a:ext cx="3805693" cy="2399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kumimoji="0" lang="es-CL" sz="933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CONTACTO:</a:t>
            </a:r>
          </a:p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Representantes:</a:t>
            </a:r>
          </a:p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D. Jhosep Méndez V. ,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2"/>
              </a:rPr>
              <a:t>jmendez@titanbuild.cl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Y 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Pedro Carrasco, pcarrasco@titanbuild.cl</a:t>
            </a:r>
            <a:br>
              <a:rPr lang="es-CL" sz="1000" noProof="0" dirty="0"/>
            </a:br>
            <a:endParaRPr lang="es-CL" sz="1000" noProof="0" dirty="0"/>
          </a:p>
          <a:p>
            <a:pPr marL="0" marR="0" lvl="0" indent="0" algn="l" defTabSz="609630" rtl="0" eaLnBrk="1" fontAlgn="auto" latinLnBrk="0" hangingPunct="1">
              <a:lnSpc>
                <a:spcPct val="15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Fono contacto: +569 74879601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Dirección: Américo Vespucio Sur 1307, Oficina 703, Las Condes.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@titanbuild_</a:t>
            </a:r>
            <a:endParaRPr kumimoji="0" lang="es-CL" sz="933" b="1" i="0" u="none" strike="noStrike" kern="1200" cap="none" spc="0" normalizeH="0" baseline="0" noProof="0" dirty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3A541B-A201-3A9D-AD5B-736C13F33F1B}"/>
              </a:ext>
            </a:extLst>
          </p:cNvPr>
          <p:cNvSpPr txBox="1"/>
          <p:nvPr/>
        </p:nvSpPr>
        <p:spPr>
          <a:xfrm>
            <a:off x="488208" y="2144483"/>
            <a:ext cx="6772128" cy="421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marR="0" lvl="0" indent="-152408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93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El proveedor ofrece, descuentos exclusivos para funcionarios del SSMOriente:</a:t>
            </a:r>
          </a:p>
          <a:p>
            <a:pPr marL="0" marR="0" lvl="0" indent="0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kumimoji="0" lang="es-CL" sz="930" b="1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-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Perfilamiento crediticio del funcionario/a para evaluar el financiamiento hipotecario al que pueden acceder y los proyectos inmobiliarios y viviendas a los que se pueden postular, según su nivel de renta.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Buscar financiamiento para la adquisición de una propiedad nueva o usada a la medida de las posibilidades financieras del interesado/a.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Gestionar y negociar para los/as funcionarios/as de mejoras de condiciones para el pago del pie con las empresas de desarrollo inmobiliario.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Asesoramiento para postular a los subsidios habitacionales y una vez adjudicados entregarles ofertas de viviendas.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Acompañamiento en la adquisición del inmueble, desde el perfilamiento crediticio hasta la escritura.</a:t>
            </a:r>
            <a:endParaRPr kumimoji="0" lang="es-CL" sz="93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marR="0" lvl="0" indent="-152408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93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  <a:endParaRPr kumimoji="0" lang="es-CL" sz="93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marR="0" lvl="0" indent="-152408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93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773520-E154-59B2-0A82-97851D33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755" y="501734"/>
            <a:ext cx="1951464" cy="276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53342"/>
      </p:ext>
    </p:extLst>
  </p:cSld>
  <p:clrMapOvr>
    <a:masterClrMapping/>
  </p:clrMapOvr>
  <p:transition spd="slow" advTm="5190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FD440-55B7-FF7D-63C6-EC8387E22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1E5CAFD8-B724-BB5A-3BEA-3E71664A2C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490130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9AC65CD5-0F50-123A-ADA2-7BDC48BC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ASESORES PREVISIONAL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JOEL MARIN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0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CDAF53-C6E7-54B1-5D07-5F58C271E90D}"/>
              </a:ext>
            </a:extLst>
          </p:cNvPr>
          <p:cNvSpPr txBox="1"/>
          <p:nvPr/>
        </p:nvSpPr>
        <p:spPr>
          <a:xfrm>
            <a:off x="515640" y="2107907"/>
            <a:ext cx="6772128" cy="3906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marR="0" lvl="0" indent="-152408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93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El proveedor ofrece, 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Cubrir, asesorar y gestionar en términos de Pensiones, ahorros y beneficios tributarios, sin costo asociados para todos (as) los (as) funcionarios (as) del SSMOriente.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Entregará Charlas que serán coordinadas con Las/os Referentes de Bienestar, conversatorios, capacitaciones.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Atención personalizada.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Funcionarios en Proceso de Jubilación atención directa en su lugar de trabajo o en Coyancura Nº 2283, Piso 3, Providencia, horarios: de 09:00 a 17:00.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En el caso de pensiones de Invalidez en el domicilio de el o la funcionario (a)</a:t>
            </a:r>
            <a:endParaRPr kumimoji="0" lang="es-CL" sz="93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endParaRPr kumimoji="0" lang="es-CL" sz="930" b="0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None/>
              <a:tabLst/>
              <a:defRPr/>
            </a:pPr>
            <a:r>
              <a:rPr kumimoji="0" lang="es-CL" sz="93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Servicio de Salud Metropolitano Oriente y sus grupos familiares directos, entendiéndose por éstos últimos, cónyuge e hijos.</a:t>
            </a:r>
            <a:endParaRPr kumimoji="0" lang="es-CL" sz="93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marR="0" lvl="0" indent="-152408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930" b="0" i="0" u="none" strike="noStrike" kern="120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este beneficio se debe mencionar, que es funcionario (a) del Servicio de Salud Metropolitano Oriente y Presentar su identificación de Salud.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3E2119-843C-E533-5BFD-BFA06F14AB2F}"/>
              </a:ext>
            </a:extLst>
          </p:cNvPr>
          <p:cNvSpPr txBox="1"/>
          <p:nvPr/>
        </p:nvSpPr>
        <p:spPr>
          <a:xfrm>
            <a:off x="7865034" y="4192136"/>
            <a:ext cx="338099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100" b="1" noProof="0" dirty="0">
                <a:solidFill>
                  <a:srgbClr val="30303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DATOS DE CONTACTO:</a:t>
            </a:r>
          </a:p>
          <a:p>
            <a:endParaRPr lang="es-CL" sz="1100" noProof="0" dirty="0">
              <a:solidFill>
                <a:srgbClr val="30303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CL" sz="1100" noProof="0" dirty="0">
                <a:solidFill>
                  <a:srgbClr val="30303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Asesor Previsional: </a:t>
            </a:r>
            <a:r>
              <a:rPr lang="es-CL" sz="110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Joel Marín Luengo</a:t>
            </a:r>
            <a:br>
              <a:rPr lang="es-CL" sz="11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s-CL" sz="11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CL" sz="110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marinjoel0@gmail.com</a:t>
            </a:r>
            <a:br>
              <a:rPr lang="es-CL" sz="11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s-CL" sz="11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CL" sz="110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Fonos contacto: +569 5699 8214</a:t>
            </a:r>
            <a:br>
              <a:rPr lang="es-CL" sz="11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s-CL" sz="11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s-CL" sz="110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Dirección: Coyancura Nº 2283, Piso 3, Providencia</a:t>
            </a:r>
            <a:br>
              <a:rPr lang="es-CL" sz="11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-CL" sz="110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@marinluengo</a:t>
            </a:r>
            <a:endParaRPr lang="es-CL" sz="11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n 4" descr="Código QR&#10;&#10;El contenido generado por IA puede ser incorrecto.">
            <a:extLst>
              <a:ext uri="{FF2B5EF4-FFF2-40B4-BE49-F238E27FC236}">
                <a16:creationId xmlns:a16="http://schemas.microsoft.com/office/drawing/2014/main" id="{86E0F5F8-9F6E-6BD1-3F6C-0DFE42B3B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454" y="316992"/>
            <a:ext cx="1497614" cy="331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92904"/>
      </p:ext>
    </p:extLst>
  </p:cSld>
  <p:clrMapOvr>
    <a:masterClrMapping/>
  </p:clrMapOvr>
  <p:transition spd="slow" advTm="5190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0579B-9B52-A169-5FD7-37AD71151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8129E018-7704-1433-EF1D-CC50AA52A3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423455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DDB2A454-D721-E48C-7F9A-C314B6FC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TRANSPORTE 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CENTRAL VIAJES LIMITADA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0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B21C6B-9F09-927A-38EA-071B5D805463}"/>
              </a:ext>
            </a:extLst>
          </p:cNvPr>
          <p:cNvSpPr txBox="1"/>
          <p:nvPr/>
        </p:nvSpPr>
        <p:spPr>
          <a:xfrm>
            <a:off x="515640" y="2107907"/>
            <a:ext cx="6772128" cy="3831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Traslado Privado a una tarifa menor al del mercado, en buses y mini buses en Región Metropolitana y a otras regiones, de manera ocasional o permanente, acercamiento de funcionarios y traslados por cambios de turno, por actividades recreativas realizadas por el Servicio de Bienestar o Establecimientos de la Red Oriente.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BENEFICIARIOS: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Funcionarios del Servicio y sus grupos familiares directos tales como Cónyuge e hijos.</a:t>
            </a:r>
            <a:br>
              <a:rPr lang="es-CL" sz="1000" noProof="0" dirty="0"/>
            </a:br>
            <a:endParaRPr lang="es-CL" sz="1000" noProof="0" dirty="0"/>
          </a:p>
          <a:p>
            <a:pPr marR="0" lvl="0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IMPORTANTE: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Para hacer uso de estos beneficios, debe informar que es funcionario (a) del Servicio de Salud Metropolitano Oriente y presentar su credencial de funcionario.</a:t>
            </a:r>
            <a:endParaRPr kumimoji="0" lang="es-CL" sz="930" b="0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DF0A-491C-F1DD-6265-8E19A836A682}"/>
              </a:ext>
            </a:extLst>
          </p:cNvPr>
          <p:cNvSpPr txBox="1"/>
          <p:nvPr/>
        </p:nvSpPr>
        <p:spPr>
          <a:xfrm>
            <a:off x="8213123" y="4057697"/>
            <a:ext cx="3380994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DATOS DE CONTACTO:</a:t>
            </a:r>
          </a:p>
          <a:p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2"/>
              </a:rPr>
              <a:t>venta@centralviajes.cl</a:t>
            </a: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+569 9872 1987</a:t>
            </a:r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3"/>
              </a:rPr>
              <a:t>www.centraviajes.cl</a:t>
            </a: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D. Marcelo Muci A., Representante.</a:t>
            </a:r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@central.viajes</a:t>
            </a:r>
            <a:endParaRPr lang="es-CL" sz="105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n 4" descr="Autobús de pasajeros&#10;&#10;El contenido generado por IA puede ser incorrecto.">
            <a:extLst>
              <a:ext uri="{FF2B5EF4-FFF2-40B4-BE49-F238E27FC236}">
                <a16:creationId xmlns:a16="http://schemas.microsoft.com/office/drawing/2014/main" id="{D067226F-0FAC-0514-F718-C6069C912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720" y="1181386"/>
            <a:ext cx="22098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37259"/>
      </p:ext>
    </p:extLst>
  </p:cSld>
  <p:clrMapOvr>
    <a:masterClrMapping/>
  </p:clrMapOvr>
  <p:transition spd="slow" advTm="5190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35001-C91D-00E2-80D1-A784C792B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97075B8E-6CE9-0581-5FBF-B5B1F3CDB1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9" y="1356780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52AB5B1-45AD-A876-7F5A-45B32F7A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39" y="31699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SEGUROS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  <a:t>COOPERATIVA DE SERVICIOS SERMECOOP LIMITADA</a:t>
            </a:r>
            <a:br>
              <a:rPr kumimoji="0" lang="es-CL" sz="20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0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566018-C51F-BC43-66A8-554E3207D565}"/>
              </a:ext>
            </a:extLst>
          </p:cNvPr>
          <p:cNvSpPr txBox="1"/>
          <p:nvPr/>
        </p:nvSpPr>
        <p:spPr>
          <a:xfrm>
            <a:off x="429915" y="2002036"/>
            <a:ext cx="7144592" cy="466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09630" rtl="0" eaLnBrk="1" fontAlgn="auto" latinLnBrk="0" hangingPunct="1">
              <a:lnSpc>
                <a:spcPct val="200000"/>
              </a:lnSpc>
              <a:spcBef>
                <a:spcPts val="667"/>
              </a:spcBef>
              <a:spcAft>
                <a:spcPts val="0"/>
              </a:spcAft>
              <a:buClr>
                <a:srgbClr val="9BAFB5"/>
              </a:buClr>
              <a:buSzTx/>
              <a:tabLst/>
              <a:defRPr/>
            </a:pPr>
            <a:r>
              <a:rPr lang="es-CL" sz="100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Productos Ofrecidos y facilidades convenidas.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Planes Individuales Sermecoop a los cuales deberán acceder al siguiente link: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2"/>
              </a:rPr>
              <a:t>https://planpersona.sermecoop.cl/?ur=MTU1NTYwODAtO</a:t>
            </a: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La contratación de unos de los planes disponibles incluye como beneficio adicional para el titular, el Servicio de Telemedicina General Limitada hasta diciembre del 2025, período luego del cual se evaluará e informará su continuidad.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- El pago de los servicios contratados serán de manera directa a Sermecoop a través de convenio de pago entre el proveedor y el interesado/a , ya Sea PAT o Pac . No procederá descuento por planilla.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BENEFICIARIOS: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Funcionarios del Servicio y sus grupos familiares directos tales como Cónyuge e hijos.</a:t>
            </a:r>
            <a:br>
              <a:rPr lang="es-CL" sz="1000" noProof="0" dirty="0"/>
            </a:b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IMPORTANTE:</a:t>
            </a:r>
            <a:br>
              <a:rPr lang="es-CL" sz="1000" noProof="0" dirty="0"/>
            </a:br>
            <a:r>
              <a:rPr lang="es-CL" sz="100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Para hacer uso de estos beneficios, debe informar que es funcionario (a) del Servicio de Salud Metropolitano Oriente y presentar su credencial de funcionario.</a:t>
            </a:r>
            <a:endParaRPr kumimoji="0" lang="es-CL" sz="1000" b="0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9551184-81CB-FB69-A98F-E74475C8370E}"/>
              </a:ext>
            </a:extLst>
          </p:cNvPr>
          <p:cNvSpPr txBox="1"/>
          <p:nvPr/>
        </p:nvSpPr>
        <p:spPr>
          <a:xfrm>
            <a:off x="8213123" y="4380117"/>
            <a:ext cx="33809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050" b="1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DATOS DE CONTACTO:</a:t>
            </a:r>
            <a:br>
              <a:rPr lang="es-CL" sz="1050" noProof="0" dirty="0"/>
            </a:br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Antonella López, </a:t>
            </a:r>
          </a:p>
          <a:p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Encargada de Atención Sermecoop</a:t>
            </a:r>
            <a:br>
              <a:rPr lang="es-CL" sz="1050" noProof="0" dirty="0"/>
            </a:br>
            <a:endParaRPr lang="es-CL" sz="1050" noProof="0" dirty="0"/>
          </a:p>
          <a:p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Teléfono 6006558000</a:t>
            </a:r>
          </a:p>
          <a:p>
            <a:br>
              <a:rPr lang="es-CL" sz="1050" noProof="0" dirty="0"/>
            </a:b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Correo </a:t>
            </a: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  <a:hlinkClick r:id="rId3"/>
              </a:rPr>
              <a:t>info@sermecoop.cl</a:t>
            </a:r>
            <a:r>
              <a:rPr lang="es-CL" sz="1050" b="0" i="0" noProof="0" dirty="0">
                <a:solidFill>
                  <a:srgbClr val="303030"/>
                </a:solidFill>
                <a:effectLst/>
                <a:latin typeface="Roboto" panose="02000000000000000000" pitchFamily="2" charset="0"/>
              </a:rPr>
              <a:t> </a:t>
            </a:r>
            <a:endParaRPr lang="es-CL" sz="105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n 4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41A0EEB1-5E2D-024C-4B7C-DF8505F5B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75" y="2279176"/>
            <a:ext cx="3797410" cy="8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5924"/>
      </p:ext>
    </p:extLst>
  </p:cSld>
  <p:clrMapOvr>
    <a:masterClrMapping/>
  </p:clrMapOvr>
  <p:transition spd="slow" advTm="5190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0" y="1358285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6CFF432-4457-CD03-0528-44B74ED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891" y="68275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CAJA LOS ANDES</a:t>
            </a:r>
            <a:br>
              <a:rPr lang="es-CL" sz="2400" b="1" noProof="0" dirty="0">
                <a:latin typeface="Route 159 UltraLight"/>
              </a:rPr>
            </a:b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pic>
        <p:nvPicPr>
          <p:cNvPr id="3" name="Picture 2" descr="Caja Los Andes">
            <a:extLst>
              <a:ext uri="{FF2B5EF4-FFF2-40B4-BE49-F238E27FC236}">
                <a16:creationId xmlns:a16="http://schemas.microsoft.com/office/drawing/2014/main" id="{6241B585-AF02-F596-6577-C9E8F79F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850" y="2438132"/>
            <a:ext cx="2453887" cy="1743724"/>
          </a:xfrm>
          <a:prstGeom prst="rect">
            <a:avLst/>
          </a:prstGeom>
          <a:noFill/>
          <a:ln>
            <a:gradFill>
              <a:gsLst>
                <a:gs pos="0">
                  <a:srgbClr val="F6A21D">
                    <a:lumMod val="5000"/>
                    <a:lumOff val="95000"/>
                  </a:srgbClr>
                </a:gs>
                <a:gs pos="74000">
                  <a:srgbClr val="F6A21D">
                    <a:lumMod val="45000"/>
                    <a:lumOff val="55000"/>
                  </a:srgbClr>
                </a:gs>
                <a:gs pos="83000">
                  <a:srgbClr val="F6A21D">
                    <a:lumMod val="45000"/>
                    <a:lumOff val="55000"/>
                  </a:srgbClr>
                </a:gs>
                <a:gs pos="100000">
                  <a:srgbClr val="F6A21D">
                    <a:lumMod val="30000"/>
                    <a:lumOff val="70000"/>
                  </a:srgbClr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C3D4089-0BC9-4242-AF71-2E2542472671}"/>
              </a:ext>
            </a:extLst>
          </p:cNvPr>
          <p:cNvSpPr txBox="1"/>
          <p:nvPr/>
        </p:nvSpPr>
        <p:spPr>
          <a:xfrm>
            <a:off x="402336" y="2246246"/>
            <a:ext cx="7010400" cy="3876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Descuentos preferenciales, en las siguientes áreas: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SALUD: Farmacias Salcobrand, Farmacias Cruz Verde, Farmacias Ahumada, centro Médico Red Salud, entre otros.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EDUCACIÓN: Jardín Vitamina, UNIACC, Universidad Andrés Bello, Universidad Finis Terrae, entre otros.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TIEMPO LIBRE: Pullman Bus, Cinemark, Cinépolis, entre otros.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DEPORTE VIDA SANA: Piwen, Topclass Academy, Radical Home Fitness, entre otros.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SSMO, y sus cargas familiares vigentes.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informar que es funcionario (a) del Servicio de Salud Metropolitano Oriente.  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https://masbeneficios.cajalosandes.cl/#BTF</a:t>
            </a: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Camila Jerez Ejecutiva Grandes Empresas</a:t>
            </a:r>
            <a:b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Gerencia Corporativa de Clientes y Canales</a:t>
            </a:r>
          </a:p>
          <a:p>
            <a:pPr marL="152408" indent="-152408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General Calderón 121, Providencia.</a:t>
            </a:r>
          </a:p>
        </p:txBody>
      </p:sp>
    </p:spTree>
    <p:extLst>
      <p:ext uri="{BB962C8B-B14F-4D97-AF65-F5344CB8AC3E}">
        <p14:creationId xmlns:p14="http://schemas.microsoft.com/office/powerpoint/2010/main" val="2112867314"/>
      </p:ext>
    </p:extLst>
  </p:cSld>
  <p:clrMapOvr>
    <a:masterClrMapping/>
  </p:clrMapOvr>
  <p:transition spd="slow" advTm="5190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29" y="1358285"/>
            <a:ext cx="7412736" cy="545935"/>
          </a:xfrm>
          <a:solidFill>
            <a:schemeClr val="accent5">
              <a:lumMod val="75000"/>
              <a:alpha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6" name="タイトル 11">
            <a:extLst>
              <a:ext uri="{FF2B5EF4-FFF2-40B4-BE49-F238E27FC236}">
                <a16:creationId xmlns:a16="http://schemas.microsoft.com/office/drawing/2014/main" id="{B6CFF432-4457-CD03-0528-44B74ED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891" y="682752"/>
            <a:ext cx="9566378" cy="675533"/>
          </a:xfrm>
        </p:spPr>
        <p:txBody>
          <a:bodyPr>
            <a:noAutofit/>
          </a:bodyPr>
          <a:lstStyle/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2400" b="1" noProof="0" dirty="0">
                <a:latin typeface="Route 159 UltraLight"/>
              </a:rPr>
              <a:t>FUNDACIÓN ARTURO LÓPEZ PÉREZ </a:t>
            </a:r>
            <a:br>
              <a:rPr lang="es-CL" sz="2400" b="1" noProof="0" dirty="0">
                <a:latin typeface="Route 159 UltraLight"/>
              </a:rPr>
            </a:br>
            <a:br>
              <a:rPr kumimoji="0" lang="es-CL" sz="240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ute 159 UltraLight"/>
                <a:ea typeface="+mn-ea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pic>
        <p:nvPicPr>
          <p:cNvPr id="2" name="Picture 2" descr="Falp - Juntos contra el Cáncer">
            <a:extLst>
              <a:ext uri="{FF2B5EF4-FFF2-40B4-BE49-F238E27FC236}">
                <a16:creationId xmlns:a16="http://schemas.microsoft.com/office/drawing/2014/main" id="{CBB017A7-5D3C-1369-6F9C-3FEAEC0D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786" y="1129899"/>
            <a:ext cx="2008260" cy="211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51EA6AB-4CAD-C4C3-82FC-29FE409C8E15}"/>
              </a:ext>
            </a:extLst>
          </p:cNvPr>
          <p:cNvSpPr txBox="1"/>
          <p:nvPr/>
        </p:nvSpPr>
        <p:spPr>
          <a:xfrm>
            <a:off x="422320" y="2033819"/>
            <a:ext cx="6990946" cy="3235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222222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Los colaboradores al estar inscritos en nuestro convenio Oncológico estarán protegidos de los  más de los 200 cáncer que existen hasta hoy.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222222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Tratamiento  total costos cero, sin limita de edad,  sin pago de deducible, sin tope por evento.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222222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Costo $7.800.- individual $15.600.- total familiar sin límite de hijos. 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222222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Única clínica que tiene robot ciberknife que cura el cáncer en 60 min.</a:t>
            </a: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endParaRPr lang="es-CL" sz="1000" noProof="0" dirty="0">
              <a:solidFill>
                <a:srgbClr val="222222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(as) del SSMO, y su grupo familiar que accedan a FALP mediante  contrato convenio directo con la ejecutiva.</a:t>
            </a:r>
          </a:p>
          <a:p>
            <a:pPr marL="152408" indent="-152408"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contactarse con la ejecutiva, quién mediante una entrevista podrá realizar el contrato solicitado. El descuento es por remuneraciones.</a:t>
            </a:r>
          </a:p>
          <a:p>
            <a:pPr algn="just" defTabSz="609630">
              <a:lnSpc>
                <a:spcPct val="150000"/>
              </a:lnSpc>
              <a:spcBef>
                <a:spcPts val="667"/>
              </a:spcBef>
              <a:buClr>
                <a:srgbClr val="9BAFB5"/>
              </a:buClr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1CFE91-D261-42FA-B994-9D415698E64D}"/>
              </a:ext>
            </a:extLst>
          </p:cNvPr>
          <p:cNvSpPr txBox="1"/>
          <p:nvPr/>
        </p:nvSpPr>
        <p:spPr>
          <a:xfrm>
            <a:off x="8272389" y="4281265"/>
            <a:ext cx="3394880" cy="14645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b="1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Datos de contacto:</a:t>
            </a:r>
          </a:p>
          <a:p>
            <a:pPr marL="152408" indent="-152408" algn="just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b="1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algn="just"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https://www.institutoncologicofalp.cl/</a:t>
            </a: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 algn="just"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1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Natalia Muñoz</a:t>
            </a: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/  Fono: +56 9 9378 42 74</a:t>
            </a:r>
          </a:p>
          <a:p>
            <a:pPr algn="just"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ea typeface="Tahoma" panose="020B0604030504040204" pitchFamily="34" charset="0"/>
                <a:cs typeface="Biome Light" panose="020B03030302040208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natalia.munozcavalli@falp.org</a:t>
            </a:r>
            <a:r>
              <a:rPr lang="es-CL" sz="1000" noProof="0" dirty="0">
                <a:solidFill>
                  <a:srgbClr val="545454"/>
                </a:solidFill>
                <a:latin typeface="Biome Light" panose="020B0303030204020804" pitchFamily="34" charset="0"/>
                <a:ea typeface="Tahoma" panose="020B0604030504040204" pitchFamily="34" charset="0"/>
                <a:cs typeface="Biome Light" panose="020B03030302040208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4618720"/>
      </p:ext>
    </p:extLst>
  </p:cSld>
  <p:clrMapOvr>
    <a:masterClrMapping/>
  </p:clrMapOvr>
  <p:transition spd="slow" advTm="5190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249E9E8-2D4D-740C-F2BC-34E6A4193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78" y="2621377"/>
            <a:ext cx="5279645" cy="102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722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C6EA34-EB2D-34B5-053D-8AC43B7B8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dirty="0"/>
              <a:t>COORDINACIÓN DE VISITAS EN TERRENO	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14632D2-1272-A275-0893-780C20E36F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CL" noProof="0" dirty="0"/>
              <a:t>The Power of PowerPoint | thepopp.com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8914DF1-B5AF-CDC5-25B5-3E5F4AA0EC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es-CL" noProof="0" smtClean="0"/>
              <a:pPr/>
              <a:t>47</a:t>
            </a:fld>
            <a:endParaRPr lang="es-CL" noProof="0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C03DDE2-C3AB-2E55-A0BD-351DEC736D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959" y="1985292"/>
            <a:ext cx="7786709" cy="2463878"/>
          </a:xfrm>
        </p:spPr>
        <p:txBody>
          <a:bodyPr>
            <a:noAutofit/>
          </a:bodyPr>
          <a:lstStyle/>
          <a:p>
            <a:r>
              <a:rPr lang="es-CL" sz="1000" noProof="0" dirty="0"/>
              <a:t>Solicitamos la ayuda de las (os) Referentes de Bienestar en: </a:t>
            </a:r>
          </a:p>
          <a:p>
            <a:endParaRPr lang="es-CL" sz="1000" noProof="0" dirty="0"/>
          </a:p>
          <a:p>
            <a:pPr marL="285750" indent="-285750">
              <a:buFontTx/>
              <a:buChar char="-"/>
            </a:pPr>
            <a:r>
              <a:rPr lang="es-CL" sz="1000" noProof="0" dirty="0"/>
              <a:t>Difundir todos los convenios utilizando los flyer digitales, presentaciones enviados desde este Bienestar Central utilizando correo electrónico, wspp, tv interna, murales, a través de gremios,  etc.)</a:t>
            </a:r>
          </a:p>
          <a:p>
            <a:pPr marL="285750" indent="-285750">
              <a:buFontTx/>
              <a:buChar char="-"/>
            </a:pPr>
            <a:r>
              <a:rPr lang="es-CL" sz="1000" noProof="0" dirty="0"/>
              <a:t>Coordinar con Bienestar Central las visitas en Terreno para todos los Convenios todos los meses </a:t>
            </a:r>
          </a:p>
          <a:p>
            <a:pPr marL="285750" indent="-285750">
              <a:buFontTx/>
              <a:buChar char="-"/>
            </a:pPr>
            <a:r>
              <a:rPr lang="es-CL" sz="1000" noProof="0" dirty="0"/>
              <a:t>Coordinación de Operativos médicos Ej: Oftalmológicos, dentales y exámenes</a:t>
            </a:r>
          </a:p>
          <a:p>
            <a:pPr marL="285750" indent="-285750">
              <a:buFontTx/>
              <a:buChar char="-"/>
            </a:pPr>
            <a:r>
              <a:rPr lang="es-CL" sz="1000" noProof="0" dirty="0"/>
              <a:t>Enviar Estadística  de las visitas y número de personas atendidas </a:t>
            </a:r>
          </a:p>
          <a:p>
            <a:pPr marL="285750" indent="-285750">
              <a:buFontTx/>
              <a:buChar char="-"/>
            </a:pPr>
            <a:endParaRPr lang="es-CL" sz="1000" noProof="0" dirty="0"/>
          </a:p>
          <a:p>
            <a:pPr marL="285750" indent="-285750">
              <a:buFontTx/>
              <a:buChar char="-"/>
            </a:pPr>
            <a:r>
              <a:rPr lang="es-CL" sz="1000" noProof="0" dirty="0"/>
              <a:t>Agradecemos su cooperación y ayuda.</a:t>
            </a:r>
          </a:p>
          <a:p>
            <a:pPr marL="285750" indent="-285750">
              <a:buFontTx/>
              <a:buChar char="-"/>
            </a:pPr>
            <a:endParaRPr lang="es-CL" sz="1000" noProof="0" dirty="0"/>
          </a:p>
        </p:txBody>
      </p:sp>
    </p:spTree>
    <p:extLst>
      <p:ext uri="{BB962C8B-B14F-4D97-AF65-F5344CB8AC3E}">
        <p14:creationId xmlns:p14="http://schemas.microsoft.com/office/powerpoint/2010/main" val="407261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>
          <a:xfrm>
            <a:off x="2048598" y="164638"/>
            <a:ext cx="9567208" cy="1450274"/>
          </a:xfrm>
        </p:spPr>
        <p:txBody>
          <a:bodyPr>
            <a:noAutofit/>
          </a:bodyPr>
          <a:lstStyle/>
          <a:p>
            <a:r>
              <a:rPr kumimoji="1" lang="es-CL" sz="3200" noProof="0" dirty="0">
                <a:solidFill>
                  <a:schemeClr val="accent1"/>
                </a:solidFill>
                <a:latin typeface="Route 159 Bold" pitchFamily="50" charset="0"/>
              </a:rPr>
              <a:t>Convenios Vigentes  https://bienestar.saludoriente.cl/listado_convenios</a:t>
            </a:r>
          </a:p>
        </p:txBody>
      </p:sp>
      <p:pic>
        <p:nvPicPr>
          <p:cNvPr id="38" name="図プレースホルダー 37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r="144"/>
          <a:stretch>
            <a:fillRect/>
          </a:stretch>
        </p:blipFill>
        <p:spPr/>
      </p:pic>
      <p:sp>
        <p:nvSpPr>
          <p:cNvPr id="21" name="テキスト プレースホルダー 20"/>
          <p:cNvSpPr>
            <a:spLocks noGrp="1"/>
          </p:cNvSpPr>
          <p:nvPr>
            <p:ph type="body" sz="quarter" idx="21"/>
          </p:nvPr>
        </p:nvSpPr>
        <p:spPr>
          <a:xfrm>
            <a:off x="1242355" y="1816242"/>
            <a:ext cx="2847159" cy="480053"/>
          </a:xfrm>
        </p:spPr>
        <p:txBody>
          <a:bodyPr/>
          <a:lstStyle/>
          <a:p>
            <a:r>
              <a:rPr lang="es-CL" noProof="0" dirty="0"/>
              <a:t>Dental</a:t>
            </a: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24"/>
          </p:nvPr>
        </p:nvSpPr>
        <p:spPr>
          <a:xfrm>
            <a:off x="1196134" y="2473519"/>
            <a:ext cx="2872412" cy="1483884"/>
          </a:xfrm>
        </p:spPr>
        <p:txBody>
          <a:bodyPr/>
          <a:lstStyle/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s-CL" noProof="0" dirty="0">
                <a:solidFill>
                  <a:schemeClr val="accent1"/>
                </a:solidFill>
              </a:rPr>
              <a:t>Centro Dental Ratón Pérez, </a:t>
            </a:r>
            <a:r>
              <a:rPr lang="es-CL" noProof="0" dirty="0">
                <a:solidFill>
                  <a:schemeClr val="accent1"/>
                </a:solidFill>
              </a:rPr>
              <a:t>Centro Dental Clínica Nómade y </a:t>
            </a:r>
            <a:r>
              <a:rPr kumimoji="1" lang="es-CL" noProof="0" dirty="0">
                <a:solidFill>
                  <a:schemeClr val="accent1"/>
                </a:solidFill>
              </a:rPr>
              <a:t>Centro Dental Santa Blanca.</a:t>
            </a:r>
          </a:p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1"/>
                </a:solidFill>
              </a:rPr>
              <a:t>Centro Dental Padre Mariano</a:t>
            </a:r>
          </a:p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s-CL" noProof="0" dirty="0">
                <a:solidFill>
                  <a:schemeClr val="accent1"/>
                </a:solidFill>
              </a:rPr>
              <a:t>D</a:t>
            </a:r>
            <a:r>
              <a:rPr lang="es-CL" noProof="0" dirty="0">
                <a:solidFill>
                  <a:schemeClr val="accent1"/>
                </a:solidFill>
              </a:rPr>
              <a:t>ental Studio Providencia</a:t>
            </a:r>
          </a:p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1"/>
                </a:solidFill>
              </a:rPr>
              <a:t>Servicios médicos Dentales </a:t>
            </a:r>
            <a:endParaRPr kumimoji="1" lang="es-CL" noProof="0" dirty="0">
              <a:solidFill>
                <a:schemeClr val="accent1"/>
              </a:solidFill>
            </a:endParaRPr>
          </a:p>
        </p:txBody>
      </p:sp>
      <p:pic>
        <p:nvPicPr>
          <p:cNvPr id="39" name="図プレースホルダー 38"/>
          <p:cNvPicPr>
            <a:picLocks noGrp="1" noChangeAspect="1"/>
          </p:cNvPicPr>
          <p:nvPr>
            <p:ph type="pic" sz="quarter" idx="2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テキスト プレースホルダー 23"/>
          <p:cNvSpPr>
            <a:spLocks noGrp="1"/>
          </p:cNvSpPr>
          <p:nvPr>
            <p:ph type="body" sz="quarter" idx="26"/>
          </p:nvPr>
        </p:nvSpPr>
        <p:spPr>
          <a:xfrm>
            <a:off x="5035707" y="1816242"/>
            <a:ext cx="2847159" cy="480053"/>
          </a:xfrm>
        </p:spPr>
        <p:txBody>
          <a:bodyPr/>
          <a:lstStyle/>
          <a:p>
            <a:r>
              <a:rPr kumimoji="1" lang="es-CL" noProof="0" dirty="0"/>
              <a:t>Deporte</a:t>
            </a:r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27"/>
          </p:nvPr>
        </p:nvSpPr>
        <p:spPr>
          <a:xfrm>
            <a:off x="5010454" y="2456812"/>
            <a:ext cx="2872412" cy="1314555"/>
          </a:xfrm>
        </p:spPr>
        <p:txBody>
          <a:bodyPr/>
          <a:lstStyle/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3"/>
                </a:solidFill>
              </a:rPr>
              <a:t>Bennus Crossfit </a:t>
            </a:r>
            <a:endParaRPr kumimoji="1" lang="es-CL" noProof="0" dirty="0">
              <a:solidFill>
                <a:schemeClr val="accent3"/>
              </a:solidFill>
            </a:endParaRPr>
          </a:p>
        </p:txBody>
      </p:sp>
      <p:sp>
        <p:nvSpPr>
          <p:cNvPr id="27" name="テキスト プレースホルダー 26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kumimoji="1" lang="es-CL" noProof="0" dirty="0"/>
              <a:t>Relajación - Spa</a:t>
            </a:r>
          </a:p>
        </p:txBody>
      </p:sp>
      <p:sp>
        <p:nvSpPr>
          <p:cNvPr id="28" name="テキスト プレースホルダー 2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2"/>
                </a:solidFill>
              </a:rPr>
              <a:t>Masajes Milú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2"/>
                </a:solidFill>
              </a:rPr>
              <a:t>Productos de Aromaterapia Just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2"/>
                </a:solidFill>
              </a:rPr>
              <a:t>Aero Yoga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2"/>
                </a:solidFill>
              </a:rPr>
              <a:t>Centro de Estética Kuyen</a:t>
            </a:r>
          </a:p>
          <a:p>
            <a:endParaRPr kumimoji="1" lang="es-CL" noProof="0" dirty="0">
              <a:solidFill>
                <a:schemeClr val="accent2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2B2BC0-B91B-FEE6-FE0D-4A5BEBBF124C}"/>
              </a:ext>
            </a:extLst>
          </p:cNvPr>
          <p:cNvSpPr txBox="1"/>
          <p:nvPr/>
        </p:nvSpPr>
        <p:spPr>
          <a:xfrm>
            <a:off x="1291268" y="4158733"/>
            <a:ext cx="1374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noProof="0" dirty="0">
                <a:solidFill>
                  <a:schemeClr val="accent4"/>
                </a:solidFill>
                <a:latin typeface="+mj-lt"/>
              </a:rPr>
              <a:t>Farmacia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6FC66E6-D522-444E-9D34-520FD160E369}"/>
              </a:ext>
            </a:extLst>
          </p:cNvPr>
          <p:cNvSpPr txBox="1"/>
          <p:nvPr/>
        </p:nvSpPr>
        <p:spPr>
          <a:xfrm>
            <a:off x="1291268" y="4892108"/>
            <a:ext cx="2872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L" sz="1400" noProof="0" dirty="0">
                <a:solidFill>
                  <a:schemeClr val="accent4"/>
                </a:solidFill>
                <a:latin typeface="+mn-lt"/>
                <a:ea typeface="ＭＳ Ｐゴシック" panose="020B0600070205080204" pitchFamily="34" charset="-128"/>
              </a:rPr>
              <a:t>Market – Care Spa</a:t>
            </a:r>
            <a:endParaRPr kumimoji="1" lang="es-CL" sz="1400" noProof="0" dirty="0">
              <a:solidFill>
                <a:schemeClr val="accent4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77389E7-2C33-BF84-2B1B-E6384E298F9C}"/>
              </a:ext>
            </a:extLst>
          </p:cNvPr>
          <p:cNvSpPr txBox="1"/>
          <p:nvPr/>
        </p:nvSpPr>
        <p:spPr>
          <a:xfrm>
            <a:off x="5206199" y="4158734"/>
            <a:ext cx="1614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noProof="0" dirty="0">
                <a:solidFill>
                  <a:schemeClr val="accent5"/>
                </a:solidFill>
                <a:latin typeface="+mj-lt"/>
              </a:rPr>
              <a:t>Inmobiliaria</a:t>
            </a:r>
          </a:p>
        </p:txBody>
      </p:sp>
      <p:sp>
        <p:nvSpPr>
          <p:cNvPr id="3" name="テキスト プレースホルダー 27">
            <a:extLst>
              <a:ext uri="{FF2B5EF4-FFF2-40B4-BE49-F238E27FC236}">
                <a16:creationId xmlns:a16="http://schemas.microsoft.com/office/drawing/2014/main" id="{DD44E794-26DE-8D23-4743-E84C2F320B3E}"/>
              </a:ext>
            </a:extLst>
          </p:cNvPr>
          <p:cNvSpPr txBox="1">
            <a:spLocks/>
          </p:cNvSpPr>
          <p:nvPr/>
        </p:nvSpPr>
        <p:spPr>
          <a:xfrm>
            <a:off x="5010205" y="4713461"/>
            <a:ext cx="2872661" cy="1314555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088556" rtl="0" eaLnBrk="1" latinLnBrk="0" hangingPunct="1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 kumimoji="1" sz="12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84452" indent="-340174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3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695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4973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251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0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08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85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64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>
              <a:buFont typeface="Arial" panose="020B0604020202020204" pitchFamily="34" charset="0"/>
              <a:buChar char="•"/>
            </a:pPr>
            <a:r>
              <a:rPr kumimoji="0" lang="es-CL" sz="1100" noProof="0" dirty="0">
                <a:solidFill>
                  <a:schemeClr val="accent5"/>
                </a:solidFill>
                <a:ea typeface="ＭＳ Ｐゴシック" panose="020B0600070205080204" pitchFamily="34" charset="-128"/>
              </a:rPr>
              <a:t>Titan Build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kumimoji="0" lang="es-CL" sz="1100" noProof="0" dirty="0">
                <a:solidFill>
                  <a:schemeClr val="accent5"/>
                </a:solidFill>
                <a:ea typeface="ＭＳ Ｐゴシック" panose="020B0600070205080204" pitchFamily="34" charset="-128"/>
              </a:rPr>
              <a:t>BVA Inversiones Ltda.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sz="1100" noProof="0" dirty="0">
                <a:solidFill>
                  <a:schemeClr val="accent5"/>
                </a:solidFill>
              </a:rPr>
              <a:t>Renta Nacional </a:t>
            </a:r>
          </a:p>
          <a:p>
            <a:endParaRPr lang="es-CL" noProof="0" dirty="0">
              <a:solidFill>
                <a:schemeClr val="accent5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D47640-0DBC-BC1F-E598-453DF4A39679}"/>
              </a:ext>
            </a:extLst>
          </p:cNvPr>
          <p:cNvSpPr txBox="1"/>
          <p:nvPr/>
        </p:nvSpPr>
        <p:spPr>
          <a:xfrm>
            <a:off x="9001592" y="3902233"/>
            <a:ext cx="232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b="1" noProof="0" dirty="0">
                <a:solidFill>
                  <a:schemeClr val="accent1"/>
                </a:solidFill>
                <a:latin typeface="+mj-lt"/>
              </a:rPr>
              <a:t>Cooperativa de Seguros</a:t>
            </a:r>
          </a:p>
        </p:txBody>
      </p:sp>
      <p:sp>
        <p:nvSpPr>
          <p:cNvPr id="6" name="テキスト プレースホルダー 27">
            <a:extLst>
              <a:ext uri="{FF2B5EF4-FFF2-40B4-BE49-F238E27FC236}">
                <a16:creationId xmlns:a16="http://schemas.microsoft.com/office/drawing/2014/main" id="{96EAEE48-3A17-645D-0D9A-29E8A642630D}"/>
              </a:ext>
            </a:extLst>
          </p:cNvPr>
          <p:cNvSpPr txBox="1">
            <a:spLocks/>
          </p:cNvSpPr>
          <p:nvPr/>
        </p:nvSpPr>
        <p:spPr>
          <a:xfrm>
            <a:off x="8880551" y="4703786"/>
            <a:ext cx="2735256" cy="842576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088556" rtl="0" eaLnBrk="1" latinLnBrk="0" hangingPunct="1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 kumimoji="1" sz="12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84452" indent="-340174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3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695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4973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251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0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08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85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64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>
              <a:buFont typeface="Arial" panose="020B0604020202020204" pitchFamily="34" charset="0"/>
              <a:buChar char="•"/>
            </a:pPr>
            <a:r>
              <a:rPr kumimoji="0" lang="es-CL" sz="1100" noProof="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Sermecoop Limitada</a:t>
            </a:r>
          </a:p>
          <a:p>
            <a:endParaRPr lang="es-CL" noProof="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817196"/>
      </p:ext>
    </p:extLst>
  </p:cSld>
  <p:clrMapOvr>
    <a:masterClrMapping/>
  </p:clrMapOvr>
  <p:transition spd="slow" advTm="10724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C5281-8728-A341-E0A5-4B30D91F3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>
            <a:extLst>
              <a:ext uri="{FF2B5EF4-FFF2-40B4-BE49-F238E27FC236}">
                <a16:creationId xmlns:a16="http://schemas.microsoft.com/office/drawing/2014/main" id="{FFC2C0AE-D15C-2926-2AB4-A3226A652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599" y="402337"/>
            <a:ext cx="9567208" cy="909302"/>
          </a:xfrm>
        </p:spPr>
        <p:txBody>
          <a:bodyPr>
            <a:noAutofit/>
          </a:bodyPr>
          <a:lstStyle/>
          <a:p>
            <a:r>
              <a:rPr kumimoji="1" lang="es-CL" sz="2800" noProof="0" dirty="0">
                <a:solidFill>
                  <a:schemeClr val="accent1"/>
                </a:solidFill>
                <a:latin typeface="Route 159 Bold" pitchFamily="50" charset="0"/>
              </a:rPr>
              <a:t>Convenios Vigentes</a:t>
            </a:r>
            <a:br>
              <a:rPr lang="es-CL" sz="2800" noProof="0" dirty="0">
                <a:solidFill>
                  <a:schemeClr val="accent1"/>
                </a:solidFill>
                <a:latin typeface="Route 159 Bold" pitchFamily="50" charset="0"/>
              </a:rPr>
            </a:br>
            <a:br>
              <a:rPr kumimoji="1" lang="es-CL" sz="2800" noProof="0" dirty="0">
                <a:solidFill>
                  <a:schemeClr val="accent1"/>
                </a:solidFill>
                <a:latin typeface="Route 159 Bold" pitchFamily="50" charset="0"/>
              </a:rPr>
            </a:br>
            <a:r>
              <a:rPr kumimoji="1" lang="es-CL" sz="2800" noProof="0" dirty="0">
                <a:solidFill>
                  <a:schemeClr val="accent1"/>
                </a:solidFill>
                <a:latin typeface="Route 159 Bold" pitchFamily="50" charset="0"/>
              </a:rPr>
              <a:t>https://bienestar.saludoriente.cl/listado_convenios</a:t>
            </a:r>
          </a:p>
        </p:txBody>
      </p:sp>
      <p:pic>
        <p:nvPicPr>
          <p:cNvPr id="38" name="図プレースホルダー 37">
            <a:extLst>
              <a:ext uri="{FF2B5EF4-FFF2-40B4-BE49-F238E27FC236}">
                <a16:creationId xmlns:a16="http://schemas.microsoft.com/office/drawing/2014/main" id="{8C8D435D-D11E-9DB7-8569-EC49FECA867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r="144"/>
          <a:stretch>
            <a:fillRect/>
          </a:stretch>
        </p:blipFill>
        <p:spPr/>
      </p:pic>
      <p:sp>
        <p:nvSpPr>
          <p:cNvPr id="21" name="テキスト プレースホルダー 20">
            <a:extLst>
              <a:ext uri="{FF2B5EF4-FFF2-40B4-BE49-F238E27FC236}">
                <a16:creationId xmlns:a16="http://schemas.microsoft.com/office/drawing/2014/main" id="{E222D7A3-76FB-5619-CB23-6CC11D3112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42355" y="1816242"/>
            <a:ext cx="2847159" cy="480053"/>
          </a:xfrm>
        </p:spPr>
        <p:txBody>
          <a:bodyPr/>
          <a:lstStyle/>
          <a:p>
            <a:r>
              <a:rPr lang="es-CL" noProof="0" dirty="0"/>
              <a:t>Agua </a:t>
            </a:r>
          </a:p>
        </p:txBody>
      </p:sp>
      <p:sp>
        <p:nvSpPr>
          <p:cNvPr id="22" name="テキスト プレースホルダー 21">
            <a:extLst>
              <a:ext uri="{FF2B5EF4-FFF2-40B4-BE49-F238E27FC236}">
                <a16:creationId xmlns:a16="http://schemas.microsoft.com/office/drawing/2014/main" id="{9091E43B-0BF6-F00D-9816-5BF1D8CE61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96134" y="2473519"/>
            <a:ext cx="2816635" cy="955481"/>
          </a:xfrm>
        </p:spPr>
        <p:txBody>
          <a:bodyPr/>
          <a:lstStyle/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s-CL" noProof="0" dirty="0">
                <a:solidFill>
                  <a:schemeClr val="accent1"/>
                </a:solidFill>
              </a:rPr>
              <a:t>Agua Manantial</a:t>
            </a:r>
          </a:p>
        </p:txBody>
      </p:sp>
      <p:pic>
        <p:nvPicPr>
          <p:cNvPr id="39" name="図プレースホルダー 38">
            <a:extLst>
              <a:ext uri="{FF2B5EF4-FFF2-40B4-BE49-F238E27FC236}">
                <a16:creationId xmlns:a16="http://schemas.microsoft.com/office/drawing/2014/main" id="{6ACE1109-F756-069E-828E-93AE13983380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4" name="テキスト プレースホルダー 23">
            <a:extLst>
              <a:ext uri="{FF2B5EF4-FFF2-40B4-BE49-F238E27FC236}">
                <a16:creationId xmlns:a16="http://schemas.microsoft.com/office/drawing/2014/main" id="{68EE476A-9402-2B0A-FDBE-F26CB20605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035707" y="1816242"/>
            <a:ext cx="2847159" cy="480053"/>
          </a:xfrm>
        </p:spPr>
        <p:txBody>
          <a:bodyPr/>
          <a:lstStyle/>
          <a:p>
            <a:r>
              <a:rPr lang="es-CL" noProof="0" dirty="0"/>
              <a:t>Transporte</a:t>
            </a:r>
            <a:endParaRPr kumimoji="1" lang="es-CL" noProof="0" dirty="0"/>
          </a:p>
        </p:txBody>
      </p:sp>
      <p:sp>
        <p:nvSpPr>
          <p:cNvPr id="25" name="テキスト プレースホルダー 24">
            <a:extLst>
              <a:ext uri="{FF2B5EF4-FFF2-40B4-BE49-F238E27FC236}">
                <a16:creationId xmlns:a16="http://schemas.microsoft.com/office/drawing/2014/main" id="{EF3915D9-205C-D28C-F766-D6A1A0351A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10454" y="2456812"/>
            <a:ext cx="2872412" cy="1314555"/>
          </a:xfrm>
        </p:spPr>
        <p:txBody>
          <a:bodyPr/>
          <a:lstStyle/>
          <a:p>
            <a:pPr marL="190510" indent="-190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kumimoji="1" lang="es-CL" noProof="0" dirty="0">
                <a:solidFill>
                  <a:schemeClr val="accent3"/>
                </a:solidFill>
              </a:rPr>
              <a:t>Central de Viajes Ltda.</a:t>
            </a:r>
          </a:p>
        </p:txBody>
      </p:sp>
      <p:sp>
        <p:nvSpPr>
          <p:cNvPr id="27" name="テキスト プレースホルダー 26">
            <a:extLst>
              <a:ext uri="{FF2B5EF4-FFF2-40B4-BE49-F238E27FC236}">
                <a16:creationId xmlns:a16="http://schemas.microsoft.com/office/drawing/2014/main" id="{EF13EDBE-0C2D-B30A-642D-95760413970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CL" noProof="0" dirty="0"/>
              <a:t>Asesor Previsional</a:t>
            </a:r>
            <a:endParaRPr kumimoji="1" lang="es-CL" noProof="0" dirty="0"/>
          </a:p>
        </p:txBody>
      </p:sp>
      <p:sp>
        <p:nvSpPr>
          <p:cNvPr id="28" name="テキスト プレースホルダー 27">
            <a:extLst>
              <a:ext uri="{FF2B5EF4-FFF2-40B4-BE49-F238E27FC236}">
                <a16:creationId xmlns:a16="http://schemas.microsoft.com/office/drawing/2014/main" id="{264D50CF-1C1A-36C4-338C-A7FB1EFFCA3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80551" y="2402477"/>
            <a:ext cx="2872661" cy="743321"/>
          </a:xfrm>
        </p:spPr>
        <p:txBody>
          <a:bodyPr/>
          <a:lstStyle/>
          <a:p>
            <a:pPr marL="190510" indent="-190510">
              <a:buFont typeface="Arial" panose="020B0604020202020204" pitchFamily="34" charset="0"/>
              <a:buChar char="•"/>
            </a:pPr>
            <a:r>
              <a:rPr lang="es-CL" noProof="0" dirty="0">
                <a:solidFill>
                  <a:schemeClr val="accent2"/>
                </a:solidFill>
              </a:rPr>
              <a:t>Joel Marín, Asesor experto.</a:t>
            </a:r>
          </a:p>
          <a:p>
            <a:endParaRPr kumimoji="1" lang="es-CL" noProof="0" dirty="0">
              <a:solidFill>
                <a:schemeClr val="accent2"/>
              </a:solidFill>
            </a:endParaRPr>
          </a:p>
        </p:txBody>
      </p:sp>
      <p:sp>
        <p:nvSpPr>
          <p:cNvPr id="3" name="テキスト プレースホルダー 27">
            <a:extLst>
              <a:ext uri="{FF2B5EF4-FFF2-40B4-BE49-F238E27FC236}">
                <a16:creationId xmlns:a16="http://schemas.microsoft.com/office/drawing/2014/main" id="{C773B07F-C340-6A27-FEB7-B5F985D31E53}"/>
              </a:ext>
            </a:extLst>
          </p:cNvPr>
          <p:cNvSpPr txBox="1">
            <a:spLocks/>
          </p:cNvSpPr>
          <p:nvPr/>
        </p:nvSpPr>
        <p:spPr>
          <a:xfrm>
            <a:off x="5010205" y="4713461"/>
            <a:ext cx="2872661" cy="1314555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088556" rtl="0" eaLnBrk="1" latinLnBrk="0" hangingPunct="1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 kumimoji="1" sz="12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84452" indent="-340174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3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695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4973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251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0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08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85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64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noProof="0" dirty="0">
              <a:solidFill>
                <a:schemeClr val="accent5"/>
              </a:solidFill>
            </a:endParaRPr>
          </a:p>
        </p:txBody>
      </p:sp>
      <p:sp>
        <p:nvSpPr>
          <p:cNvPr id="6" name="テキスト プレースホルダー 27">
            <a:extLst>
              <a:ext uri="{FF2B5EF4-FFF2-40B4-BE49-F238E27FC236}">
                <a16:creationId xmlns:a16="http://schemas.microsoft.com/office/drawing/2014/main" id="{05D0E057-83C9-D7AF-E259-D62E99631454}"/>
              </a:ext>
            </a:extLst>
          </p:cNvPr>
          <p:cNvSpPr txBox="1">
            <a:spLocks/>
          </p:cNvSpPr>
          <p:nvPr/>
        </p:nvSpPr>
        <p:spPr>
          <a:xfrm>
            <a:off x="8880551" y="4703786"/>
            <a:ext cx="2735256" cy="842576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088556" rtl="0" eaLnBrk="1" latinLnBrk="0" hangingPunct="1">
              <a:lnSpc>
                <a:spcPct val="120000"/>
              </a:lnSpc>
              <a:spcBef>
                <a:spcPts val="800"/>
              </a:spcBef>
              <a:buFont typeface="Arial" panose="020B0604020202020204" pitchFamily="34" charset="0"/>
              <a:buNone/>
              <a:defRPr kumimoji="1" sz="1200" i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84452" indent="-340174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33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695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4973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251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0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08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85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64" indent="-272139" algn="l" defTabSz="10885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noProof="0" dirty="0">
              <a:solidFill>
                <a:schemeClr val="accent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732853"/>
      </p:ext>
    </p:extLst>
  </p:cSld>
  <p:clrMapOvr>
    <a:masterClrMapping/>
  </p:clrMapOvr>
  <p:transition spd="slow" advTm="10724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2933" b="1" noProof="0" dirty="0"/>
              <a:t>SALUD</a:t>
            </a:r>
            <a:br>
              <a:rPr lang="es-CL" sz="2400" noProof="0" dirty="0"/>
            </a:br>
            <a:r>
              <a:rPr kumimoji="0" lang="es-CL" sz="2400" cap="all" spc="133" noProof="0" dirty="0">
                <a:solidFill>
                  <a:schemeClr val="tx2"/>
                </a:solidFill>
                <a:latin typeface="Route 159 UltraLight"/>
                <a:cs typeface="Arial" panose="020B0604020202020204" pitchFamily="34" charset="0"/>
              </a:rPr>
              <a:t>CONTRUSALUD</a:t>
            </a: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7"/>
          </p:nvPr>
        </p:nvSpPr>
        <p:spPr>
          <a:xfrm>
            <a:off x="7071995" y="3011319"/>
            <a:ext cx="4875462" cy="3108906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</a:pPr>
            <a:r>
              <a:rPr kumimoji="0" lang="es-CL" sz="1000" b="1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Datos de Contacto:</a:t>
            </a:r>
          </a:p>
          <a:p>
            <a:pPr marL="152408" algn="just" defTabSz="609630">
              <a:lnSpc>
                <a:spcPct val="20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David Caro Toro  Asesor de Bienestar Laboral </a:t>
            </a:r>
          </a:p>
          <a:p>
            <a:pPr marL="152408" algn="just" defTabSz="609630">
              <a:lnSpc>
                <a:spcPct val="20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  Consultora de Bienestar y OTEC</a:t>
            </a:r>
          </a:p>
          <a:p>
            <a:pPr marL="152408" algn="just" defTabSz="609630">
              <a:lnSpc>
                <a:spcPct val="20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  Av. Libertador Bernardo O'Higgins 1370 Consulta 201</a:t>
            </a:r>
          </a:p>
          <a:p>
            <a:pPr marL="152408" algn="just" defTabSz="609630">
              <a:lnSpc>
                <a:spcPct val="20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  Celular y 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WhatsApp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 +569 7269 5313 </a:t>
            </a:r>
          </a:p>
          <a:p>
            <a:pPr marL="152408" algn="just" defTabSz="609630">
              <a:lnSpc>
                <a:spcPct val="20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  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david.caro@construsalud.cl</a:t>
            </a:r>
            <a:endParaRPr kumimoji="0" lang="es-CL" sz="1000" noProof="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algn="just" defTabSz="609630">
              <a:lnSpc>
                <a:spcPct val="20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  Conectemos en 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kumimoji="0" lang="es-CL" sz="1000" noProof="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algn="just" defTabSz="609630">
              <a:lnSpc>
                <a:spcPct val="20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  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www.construsalud.cl</a:t>
            </a:r>
            <a:endParaRPr kumimoji="0" lang="es-CL" sz="1000" noProof="0" dirty="0"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algn="just" defTabSz="609630">
              <a:lnSpc>
                <a:spcPct val="200000"/>
              </a:lnSpc>
              <a:spcBef>
                <a:spcPts val="0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  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RRSS @construsalud </a:t>
            </a: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 </a:t>
            </a: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30" y="1490130"/>
            <a:ext cx="7017834" cy="764419"/>
          </a:xfrm>
        </p:spPr>
        <p:txBody>
          <a:bodyPr>
            <a:normAutofit/>
          </a:bodyPr>
          <a:lstStyle/>
          <a:p>
            <a:r>
              <a:rPr kumimoji="1" lang="es-CL" noProof="0" dirty="0"/>
              <a:t>BENEFICIOS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29A7BD2-CE79-39B3-DCAA-29776AF8E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663" y="1490129"/>
            <a:ext cx="4282664" cy="80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3B1CED8-3C7A-806A-0CC3-12A0CAF27DE2}"/>
              </a:ext>
            </a:extLst>
          </p:cNvPr>
          <p:cNvSpPr txBox="1"/>
          <p:nvPr/>
        </p:nvSpPr>
        <p:spPr>
          <a:xfrm>
            <a:off x="244543" y="2446785"/>
            <a:ext cx="6096000" cy="3973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chemeClr val="tx2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Todos los pacientes serán atendidos de manera preferencial por convenio.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chemeClr val="tx2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El valor de los copagos a nivel 3 indistinto de ser Fonasa o Particular.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b="1" noProof="0" dirty="0">
                <a:solidFill>
                  <a:schemeClr val="tx2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Teléfono para agendar consultas (56 2 2345 1365).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chemeClr val="tx2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Servicios disponibles: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chemeClr val="tx2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Medicina General, Nutrición, Psicología, Matrona, Fonoaudiología, Electrocardiograma, Espirómetro, Exámenes de Laboratorio, Toma de exámenes a domicilio, Consulta telemedicina, Licencias médicas, emisión de receta cheque.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chemeClr val="tx2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del SSMO y sus grupos familiares directos, entendiéndose por éstos últimos, cónyuge e hijos.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informar que es funcionario (a) del Servicio de Salud Metropolitano Oriente y presentar su credencial de Salud.</a:t>
            </a:r>
          </a:p>
        </p:txBody>
      </p:sp>
    </p:spTree>
    <p:extLst>
      <p:ext uri="{BB962C8B-B14F-4D97-AF65-F5344CB8AC3E}">
        <p14:creationId xmlns:p14="http://schemas.microsoft.com/office/powerpoint/2010/main" val="3886195873"/>
      </p:ext>
    </p:extLst>
  </p:cSld>
  <p:clrMapOvr>
    <a:masterClrMapping/>
  </p:clrMapOvr>
  <p:transition spd="slow" advTm="5190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048950" y="505522"/>
            <a:ext cx="9566378" cy="461216"/>
          </a:xfrm>
        </p:spPr>
        <p:txBody>
          <a:bodyPr>
            <a:noAutofit/>
          </a:bodyPr>
          <a:lstStyle/>
          <a:p>
            <a:r>
              <a:rPr lang="es-CL" sz="2933" b="1" noProof="0" dirty="0"/>
              <a:t>SALUD</a:t>
            </a:r>
            <a:br>
              <a:rPr lang="es-CL" sz="2400" noProof="0" dirty="0"/>
            </a:br>
            <a:r>
              <a:rPr kumimoji="0" lang="es-CL" sz="2400" cap="all" spc="133" noProof="0" dirty="0">
                <a:solidFill>
                  <a:schemeClr val="tx2"/>
                </a:solidFill>
                <a:latin typeface="Route 159 UltraLight"/>
                <a:cs typeface="Arial" panose="020B0604020202020204" pitchFamily="34" charset="0"/>
              </a:rPr>
              <a:t>ONG DE DESARROLLO</a:t>
            </a:r>
            <a:r>
              <a:rPr kumimoji="0" lang="es-CL" sz="2400" cap="all" spc="133" noProof="0" dirty="0">
                <a:solidFill>
                  <a:srgbClr val="545454"/>
                </a:solidFill>
                <a:latin typeface="Route 159 UltraLight"/>
                <a:cs typeface="Arial" panose="020B0604020202020204" pitchFamily="34" charset="0"/>
              </a:rPr>
              <a:t> INST. DE REHABILITACIÓN AUDITIVO</a:t>
            </a:r>
            <a:r>
              <a:rPr kumimoji="0" lang="es-CL" sz="2400" cap="all" spc="133" noProof="0" dirty="0">
                <a:solidFill>
                  <a:schemeClr val="tx2"/>
                </a:solidFill>
                <a:latin typeface="Route 159 UltraLight"/>
                <a:cs typeface="Arial" panose="020B0604020202020204" pitchFamily="34" charset="0"/>
              </a:rPr>
              <a:t> </a:t>
            </a:r>
            <a:br>
              <a:rPr kumimoji="0" lang="es-CL" sz="2400" cap="all" spc="133" noProof="0" dirty="0">
                <a:solidFill>
                  <a:schemeClr val="tx2"/>
                </a:solidFill>
                <a:latin typeface="Route 159 UltraLight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7"/>
          </p:nvPr>
        </p:nvSpPr>
        <p:spPr>
          <a:xfrm>
            <a:off x="7014907" y="3288619"/>
            <a:ext cx="4875463" cy="2827261"/>
          </a:xfrm>
        </p:spPr>
        <p:txBody>
          <a:bodyPr>
            <a:noAutofit/>
          </a:bodyPr>
          <a:lstStyle/>
          <a:p>
            <a:pPr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kumimoji="0" lang="es-CL" sz="1000" b="1" noProof="0" dirty="0">
                <a:solidFill>
                  <a:srgbClr val="000000">
                    <a:lumMod val="65000"/>
                    <a:lumOff val="35000"/>
                  </a:srgb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DATOS DE CONTACTO: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900" noProof="0" dirty="0">
                <a:solidFill>
                  <a:srgbClr val="000000">
                    <a:lumMod val="65000"/>
                    <a:lumOff val="35000"/>
                  </a:srgb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Avenida Nueva Providencia 1881, oficina 2503, Providencia.</a:t>
            </a:r>
            <a:r>
              <a:rPr kumimoji="0" lang="es-CL" sz="900" noProof="0" dirty="0">
                <a:solidFill>
                  <a:srgbClr val="4E464F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  (Metro Pedro de Valdivia, Línea 1)</a:t>
            </a:r>
            <a:endParaRPr kumimoji="0" lang="es-CL" sz="9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900" noProof="0" dirty="0">
                <a:solidFill>
                  <a:srgbClr val="4E464F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Teléfono +56 232450031 / 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9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https://www.ongirv.com/audifonosirv</a:t>
            </a:r>
            <a:r>
              <a:rPr kumimoji="0" lang="es-CL" sz="9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  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9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Daniela Juárez A., Fonoaudióloga, Coordinadora Nacional. 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900" noProof="0" dirty="0">
                <a:latin typeface="Biome Light" panose="020B0303030204020804" pitchFamily="34" charset="0"/>
                <a:cs typeface="Biome Light" panose="020B03030302040208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daniela.juarez@ongirv.com</a:t>
            </a:r>
            <a:r>
              <a:rPr kumimoji="0" lang="es-CL" sz="900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endParaRPr lang="es-CL" sz="900" noProof="0" dirty="0">
              <a:latin typeface="+mj-lt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30" y="1316706"/>
            <a:ext cx="7017834" cy="764419"/>
          </a:xfrm>
        </p:spPr>
        <p:txBody>
          <a:bodyPr>
            <a:normAutofit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3B1CED8-3C7A-806A-0CC3-12A0CAF27DE2}"/>
              </a:ext>
            </a:extLst>
          </p:cNvPr>
          <p:cNvSpPr txBox="1"/>
          <p:nvPr/>
        </p:nvSpPr>
        <p:spPr>
          <a:xfrm>
            <a:off x="301629" y="2464008"/>
            <a:ext cx="6461777" cy="4101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Realizar evaluaciones auditivas, pruebas de audífonos y cotización de audífono, las que no tendrán costo para los usuarios o beneficiarios del convenio, ni para el SSMO y establecimientos de la Red.</a:t>
            </a: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Asignar fechas y horas de atención para evaluación fonoaudiológica, de acuerdo con la agenda disponible del Centro Auditivo ubicado en Providencia.</a:t>
            </a: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Coordinación con los pacientes desde su atención, asistencia a controles, adquisición de audífonos, asistencia a controles (que podrán ser hasta 3 meses después de realizada la entrega)</a:t>
            </a: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Prestar servicios de venta de ayudas técnicas auditivas (audífonos) para usuarios o beneficiarios del SSMO a bajo costo.</a:t>
            </a:r>
          </a:p>
          <a:p>
            <a:pPr marL="152408" indent="-152408" algn="just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del SSMO y sus grupos familiares directos, entendiéndose por éstos últimos, cónyuge e hijos.</a:t>
            </a:r>
            <a:endParaRPr kumimoji="0"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algn="just">
              <a:lnSpc>
                <a:spcPct val="200000"/>
              </a:lnSpc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Para hacer uso de estos beneficios, debe informar que es funcionario (a) del Servicio de Salud Metropolitano Oriente y presentar su credencial de Salud.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3DAFD6-E5F6-AD2C-BDFE-581F9BAF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169" y="1490129"/>
            <a:ext cx="2077582" cy="127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165131"/>
      </p:ext>
    </p:extLst>
  </p:cSld>
  <p:clrMapOvr>
    <a:masterClrMapping/>
  </p:clrMapOvr>
  <p:transition spd="slow" advTm="5190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2048950" y="505522"/>
            <a:ext cx="9566378" cy="461216"/>
          </a:xfrm>
        </p:spPr>
        <p:txBody>
          <a:bodyPr>
            <a:noAutofit/>
          </a:bodyPr>
          <a:lstStyle/>
          <a:p>
            <a:r>
              <a:rPr lang="es-CL" sz="2933" b="1" noProof="0" dirty="0"/>
              <a:t>SALUD</a:t>
            </a:r>
            <a:br>
              <a:rPr lang="es-CL" sz="2400" noProof="0" dirty="0"/>
            </a:br>
            <a:r>
              <a:rPr kumimoji="0" lang="es-CL" sz="2400" cap="all" spc="133" noProof="0" dirty="0">
                <a:solidFill>
                  <a:schemeClr val="tx2"/>
                </a:solidFill>
                <a:latin typeface="Route 159 UltraLight"/>
                <a:cs typeface="Arial" panose="020B0604020202020204" pitchFamily="34" charset="0"/>
              </a:rPr>
              <a:t>CENTRO DE TERAPIA DEL COMPORTAMIENTO</a:t>
            </a:r>
            <a:br>
              <a:rPr kumimoji="0" lang="es-CL" sz="2400" cap="all" spc="133" noProof="0" dirty="0">
                <a:solidFill>
                  <a:schemeClr val="tx2"/>
                </a:solidFill>
                <a:latin typeface="Route 159 UltraLight"/>
                <a:cs typeface="Arial" panose="020B0604020202020204" pitchFamily="34" charset="0"/>
              </a:rPr>
            </a:br>
            <a:endParaRPr lang="es-CL" sz="2400" noProof="0" dirty="0">
              <a:solidFill>
                <a:schemeClr val="tx2"/>
              </a:solidFill>
              <a:latin typeface="Route 159 UltraLight"/>
            </a:endParaRP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7"/>
          </p:nvPr>
        </p:nvSpPr>
        <p:spPr>
          <a:xfrm>
            <a:off x="7152222" y="2548750"/>
            <a:ext cx="4626085" cy="3882807"/>
          </a:xfrm>
        </p:spPr>
        <p:txBody>
          <a:bodyPr>
            <a:noAutofit/>
          </a:bodyPr>
          <a:lstStyle/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Funcionarios del SSMO, Cónyuge e hijos.</a:t>
            </a:r>
            <a:endParaRPr kumimoji="0" lang="es-CL" sz="1000" noProof="0" dirty="0">
              <a:solidFill>
                <a:srgbClr val="000000">
                  <a:lumMod val="65000"/>
                  <a:lumOff val="35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El pago por parte de los funcionarios será directamente en las instalaciones del Centro de Terapia.</a:t>
            </a:r>
            <a:br>
              <a:rPr kumimoji="0" lang="es-CL" sz="1000" noProof="0" dirty="0">
                <a:solidFill>
                  <a:srgbClr val="00000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* Para hacer uso del convenio, los afiliados (as) deben mencionar que son funcionarios (as) del Servicio de Salud Metropolitano Oriente. Además, deben presentar su credencial de Salud.    </a:t>
            </a: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u="sng" noProof="0" dirty="0">
                <a:latin typeface="Biome Light" panose="020B0303030204020804" pitchFamily="34" charset="0"/>
                <a:cs typeface="Biome Light" panose="020B03030302040208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www.terapia.cl</a:t>
            </a:r>
            <a:r>
              <a:rPr kumimoji="0" lang="es-CL" sz="1000" u="sng" noProof="0" dirty="0">
                <a:latin typeface="Biome Light" panose="020B0303030204020804" pitchFamily="34" charset="0"/>
                <a:cs typeface="Biome Light" panose="020B0303030204020804" pitchFamily="34" charset="0"/>
              </a:rPr>
              <a:t>    </a:t>
            </a:r>
            <a:endParaRPr kumimoji="0" lang="es-CL" sz="1000" u="sng" noProof="0" dirty="0">
              <a:solidFill>
                <a:srgbClr val="00000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b="1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Sucursales</a:t>
            </a: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: Alfredo Barros Errázuriz 1953, Of. 403, Providencia San Antonio 385, Of. 901, Santiago Centro  y  Valparaíso 585, Of. 801, Viña del Mar.</a:t>
            </a:r>
          </a:p>
          <a:p>
            <a:pPr marL="152408" indent="-152408"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kumimoji="0"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Fono: 22 411 7373</a:t>
            </a:r>
            <a:br>
              <a:rPr kumimoji="0" lang="es-CL" sz="1000" noProof="0" dirty="0">
                <a:solidFill>
                  <a:srgbClr val="000000">
                    <a:lumMod val="65000"/>
                    <a:lumOff val="35000"/>
                  </a:srgb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</a:br>
            <a:endParaRPr kumimoji="0"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>
              <a:lnSpc>
                <a:spcPct val="200000"/>
              </a:lnSpc>
            </a:pPr>
            <a:endParaRPr lang="es-CL" sz="1000" noProof="0" dirty="0">
              <a:latin typeface="+mj-lt"/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9"/>
          </p:nvPr>
        </p:nvSpPr>
        <p:spPr>
          <a:xfrm>
            <a:off x="530" y="1348238"/>
            <a:ext cx="7017834" cy="764419"/>
          </a:xfrm>
        </p:spPr>
        <p:txBody>
          <a:bodyPr>
            <a:normAutofit/>
          </a:bodyPr>
          <a:lstStyle/>
          <a:p>
            <a:r>
              <a:rPr kumimoji="1" lang="es-CL" noProof="0" dirty="0"/>
              <a:t>BENEFICIOS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3B1CED8-3C7A-806A-0CC3-12A0CAF27DE2}"/>
              </a:ext>
            </a:extLst>
          </p:cNvPr>
          <p:cNvSpPr txBox="1"/>
          <p:nvPr/>
        </p:nvSpPr>
        <p:spPr>
          <a:xfrm>
            <a:off x="228478" y="2280345"/>
            <a:ext cx="6648572" cy="4490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Otorga el beneficio de valor preferencial en atenciones de consulta de las especialidades de Psicología, Psiquiatría, Neurología, Fonoaudiología, Nutrición y Terapia Ocupacional, en sus tres sucursales Providencia, Santiago Centro y Valparaíso, además de su plataforma de telemedicina.</a:t>
            </a:r>
          </a:p>
          <a:p>
            <a:pPr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1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Valores preferenciales 2025</a:t>
            </a:r>
          </a:p>
          <a:p>
            <a:pPr defTabSz="609630">
              <a:lnSpc>
                <a:spcPct val="200000"/>
              </a:lnSpc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b="1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Sucursales: Providencia</a:t>
            </a:r>
          </a:p>
          <a:p>
            <a:pPr marL="171450" indent="-171450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Psicología Niños/ Adolescentes. /Adultos: $20.000. – 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71450" indent="-171450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Psiquiatría Niños/Adolescentes $62.000.- Adultos: $57.000.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71450" indent="-171450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Neurología niños y Adolescentes $50.000.</a:t>
            </a:r>
          </a:p>
          <a:p>
            <a:pPr marL="171450" indent="-171450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Neurología Adulto: $41.000.</a:t>
            </a:r>
          </a:p>
          <a:p>
            <a:pPr marL="171450" indent="-171450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Fonoaudiología $19.500.</a:t>
            </a:r>
          </a:p>
          <a:p>
            <a:pPr marL="171450" indent="-171450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71450" indent="-171450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Psicopedagogía $24.000.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71450" indent="-171450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Nutrición Niños/Adolescente/ adulto: $19.000</a:t>
            </a:r>
            <a:endParaRPr lang="es-CL" sz="1000" noProof="0" dirty="0">
              <a:solidFill>
                <a:srgbClr val="00000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171450" indent="-171450" defTabSz="609630">
              <a:spcBef>
                <a:spcPts val="667"/>
              </a:spcBef>
              <a:buClr>
                <a:srgbClr val="9BAFB5"/>
              </a:buClr>
              <a:buFont typeface="Arial" panose="020B0604020202020204" pitchFamily="34" charset="0"/>
              <a:buChar char="•"/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Terapeuta Ocupacional Niños/Adultos/ Adultos $29.000</a:t>
            </a:r>
          </a:p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endParaRPr lang="es-CL" sz="1000" noProof="0" dirty="0">
              <a:solidFill>
                <a:srgbClr val="30303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defTabSz="609630">
              <a:spcBef>
                <a:spcPts val="667"/>
              </a:spcBef>
              <a:buClr>
                <a:srgbClr val="9BAFB5"/>
              </a:buClr>
              <a:defRPr/>
            </a:pPr>
            <a:r>
              <a:rPr lang="es-CL" sz="1000" noProof="0" dirty="0">
                <a:solidFill>
                  <a:srgbClr val="30303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* Otras sucursales tienen otros valores (se enviarán a las Referentes)</a:t>
            </a:r>
          </a:p>
        </p:txBody>
      </p:sp>
      <p:pic>
        <p:nvPicPr>
          <p:cNvPr id="2" name="Picture 2" descr="Convenios para Salud con tu Tarjeta Vecino">
            <a:extLst>
              <a:ext uri="{FF2B5EF4-FFF2-40B4-BE49-F238E27FC236}">
                <a16:creationId xmlns:a16="http://schemas.microsoft.com/office/drawing/2014/main" id="{773DD77E-F0CF-5386-54A1-48B43A1E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97" y="1159046"/>
            <a:ext cx="4626085" cy="764419"/>
          </a:xfrm>
          <a:prstGeom prst="rect">
            <a:avLst/>
          </a:prstGeom>
          <a:noFill/>
          <a:ln>
            <a:gradFill>
              <a:gsLst>
                <a:gs pos="0">
                  <a:srgbClr val="F6A21D">
                    <a:lumMod val="5000"/>
                    <a:lumOff val="95000"/>
                  </a:srgbClr>
                </a:gs>
                <a:gs pos="74000">
                  <a:srgbClr val="F6A21D">
                    <a:lumMod val="45000"/>
                    <a:lumOff val="55000"/>
                  </a:srgbClr>
                </a:gs>
                <a:gs pos="83000">
                  <a:srgbClr val="F6A21D">
                    <a:lumMod val="45000"/>
                    <a:lumOff val="55000"/>
                  </a:srgbClr>
                </a:gs>
                <a:gs pos="100000">
                  <a:srgbClr val="F6A21D">
                    <a:lumMod val="30000"/>
                    <a:lumOff val="70000"/>
                  </a:srgbClr>
                </a:gs>
              </a:gsLst>
              <a:lin ang="5400000" scaled="1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58140"/>
      </p:ext>
    </p:extLst>
  </p:cSld>
  <p:clrMapOvr>
    <a:masterClrMapping/>
  </p:clrMapOvr>
  <p:transition spd="slow" advTm="5190">
    <p:cove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Vega - Free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Vega - Header">
  <a:themeElements>
    <a:clrScheme name="A">
      <a:dk1>
        <a:srgbClr val="1C1C1C"/>
      </a:dk1>
      <a:lt1>
        <a:sysClr val="window" lastClr="FFFFFF"/>
      </a:lt1>
      <a:dk2>
        <a:srgbClr val="545454"/>
      </a:dk2>
      <a:lt2>
        <a:srgbClr val="EEECE1"/>
      </a:lt2>
      <a:accent1>
        <a:srgbClr val="00ACE2"/>
      </a:accent1>
      <a:accent2>
        <a:srgbClr val="FD497C"/>
      </a:accent2>
      <a:accent3>
        <a:srgbClr val="87C32F"/>
      </a:accent3>
      <a:accent4>
        <a:srgbClr val="B143DD"/>
      </a:accent4>
      <a:accent5>
        <a:srgbClr val="FFA513"/>
      </a:accent5>
      <a:accent6>
        <a:srgbClr val="5BB8D1"/>
      </a:accent6>
      <a:hlink>
        <a:srgbClr val="0000FF"/>
      </a:hlink>
      <a:folHlink>
        <a:srgbClr val="800080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  <a:prstDash val="sysDot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>
            <a:solidFill>
              <a:schemeClr val="accent6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2"/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2247</TotalTime>
  <Words>9059</Words>
  <Application>Microsoft Office PowerPoint</Application>
  <PresentationFormat>Panorámica</PresentationFormat>
  <Paragraphs>594</Paragraphs>
  <Slides>47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47</vt:i4>
      </vt:variant>
    </vt:vector>
  </HeadingPairs>
  <TitlesOfParts>
    <vt:vector size="74" baseType="lpstr">
      <vt:lpstr>ＭＳ Ｐゴシック</vt:lpstr>
      <vt:lpstr>-apple-system</vt:lpstr>
      <vt:lpstr>Aptos</vt:lpstr>
      <vt:lpstr>Aptos Display</vt:lpstr>
      <vt:lpstr>Arial</vt:lpstr>
      <vt:lpstr>Arial Nova</vt:lpstr>
      <vt:lpstr>Biome Light</vt:lpstr>
      <vt:lpstr>Dubai Medium</vt:lpstr>
      <vt:lpstr>Fira Sans</vt:lpstr>
      <vt:lpstr>Noto Sans</vt:lpstr>
      <vt:lpstr>Open Sans</vt:lpstr>
      <vt:lpstr>Open Sans Light</vt:lpstr>
      <vt:lpstr>Open Sans Semibold</vt:lpstr>
      <vt:lpstr>Public Sans</vt:lpstr>
      <vt:lpstr>Roboto</vt:lpstr>
      <vt:lpstr>Route 159 Bold</vt:lpstr>
      <vt:lpstr>Route 159 Light</vt:lpstr>
      <vt:lpstr>Route 159 SemiBold</vt:lpstr>
      <vt:lpstr>Route 159 UltraLight</vt:lpstr>
      <vt:lpstr>Segoe UI</vt:lpstr>
      <vt:lpstr>Segoe UI Semibold</vt:lpstr>
      <vt:lpstr>Symbol</vt:lpstr>
      <vt:lpstr>Times New Roman</vt:lpstr>
      <vt:lpstr>Wingdings</vt:lpstr>
      <vt:lpstr>Tema de Office</vt:lpstr>
      <vt:lpstr>Vega - Free</vt:lpstr>
      <vt:lpstr>Vega - Header</vt:lpstr>
      <vt:lpstr>PROGRAMA DE CONVENIOS 2025  SERVICIO DE BIENESTAR DE BIENESTAR SSMO </vt:lpstr>
      <vt:lpstr>OBJETIVO DEL PROGRAMA</vt:lpstr>
      <vt:lpstr>Convenios 2025</vt:lpstr>
      <vt:lpstr>Convenios Vigentes    https://bienestar.saludoriente.cl/listado_convenios</vt:lpstr>
      <vt:lpstr>Convenios Vigentes  https://bienestar.saludoriente.cl/listado_convenios</vt:lpstr>
      <vt:lpstr>Convenios Vigentes  https://bienestar.saludoriente.cl/listado_convenios</vt:lpstr>
      <vt:lpstr>SALUD CONTRUSALUD</vt:lpstr>
      <vt:lpstr>SALUD ONG DE DESARROLLO INST. DE REHABILITACIÓN AUDITIVO  </vt:lpstr>
      <vt:lpstr>SALUD CENTRO DE TERAPIA DEL COMPORTAMIENTO </vt:lpstr>
      <vt:lpstr>SALUD CENTRO PSICOLÓGICO Y ESTUDIOS EDUCACIONALES NOVO-SOL LMITIDA</vt:lpstr>
      <vt:lpstr>SALUD CENTRO RADIOLÓGICO PROVIDENCIA</vt:lpstr>
      <vt:lpstr>SALUD ASOCIACIÓN CHILENA DE PROTECCIÓN DE LA FAMILIA “APROFA”</vt:lpstr>
      <vt:lpstr>SALUD INSTITUTO CHILENO DE CABEZA Y CUELLO SPA</vt:lpstr>
      <vt:lpstr>SALUD FARMACIA: MARKET – CARE SPA</vt:lpstr>
      <vt:lpstr>SALUD CENTRO DENTAL SANTA BLANCA – CLUB RATÓN PÉREZ Y CLÍNICA NÓMADE: </vt:lpstr>
      <vt:lpstr>SALUD SERVICIOS MÉDICOS DENTALES LTDA. </vt:lpstr>
      <vt:lpstr>SALUD SERVICIOS MÉDICOS DENTAL STUDIO CHILE </vt:lpstr>
      <vt:lpstr>SALUD CENTRO MÉDICO ODONTOLÓGICO PADRE MARIANO Spa. </vt:lpstr>
      <vt:lpstr>SALUD OPTICA OTRA MIRADA </vt:lpstr>
      <vt:lpstr>SALUD OPTICA VISTA BOUTIQUE </vt:lpstr>
      <vt:lpstr>SALUD OPTICA ESPACIO VISION </vt:lpstr>
      <vt:lpstr>SALUD OPTICA TRENTRO  </vt:lpstr>
      <vt:lpstr>EDUCACIÓN AFTER SCHOOL “CAMBRIDGE SCHOOL” </vt:lpstr>
      <vt:lpstr>EDUCACIÓN JARDÍN INFANTIL “FANTASÍA MUSICAL” </vt:lpstr>
      <vt:lpstr>EDUCACIÓN CURSOS Tap Jazz Center, Teatro </vt:lpstr>
      <vt:lpstr>EDUCACIÓN UNIVERSIDAD ANDRES BELLO </vt:lpstr>
      <vt:lpstr> EDUCACIÓN FUNDACIÓN ACADEMIA CHILENA DE YOGA /  CENTRO DE FORMACION TECNICA </vt:lpstr>
      <vt:lpstr> EDUCACIÓN INSTITUTO IPLACEX S.A.  </vt:lpstr>
      <vt:lpstr>DEPORTE GIMNASIO COMUNIDAD BENNU </vt:lpstr>
      <vt:lpstr>AUTOCUIDADO AERO YOGA </vt:lpstr>
      <vt:lpstr>AUTOCUIDADO MASAJES MILÚ </vt:lpstr>
      <vt:lpstr>AUTOCUIDADO CENTRO DE ESTÉTICA KUYEN </vt:lpstr>
      <vt:lpstr>AUTOCUIDADO PRODUCTOS DE AROMATERAPIA  </vt:lpstr>
      <vt:lpstr>AGUA  MANANTIAL  S.A. </vt:lpstr>
      <vt:lpstr>GASTRONOMIA RESTAURANTE BELLA CALABRIA </vt:lpstr>
      <vt:lpstr>SERVICIO TÉCNICO DE EQUIPOS Tecnológicos TECHNOLOGY CONTROL SPA </vt:lpstr>
      <vt:lpstr>INTERNET - MOVIL MOVISTAR </vt:lpstr>
      <vt:lpstr> ASESORES INMOBILIARIOS BVA INVERSIONES LIMITADA </vt:lpstr>
      <vt:lpstr> ASESORES INMOBILIARIOS, PROYECTOS  Y COMPAÑÍA DE SEGUROS RENTA NACIONAL </vt:lpstr>
      <vt:lpstr> ASESORES INMOBILIARIOS TITAN BUILD SPA. </vt:lpstr>
      <vt:lpstr> ASESORES PREVISIONAL JOEL MARIN </vt:lpstr>
      <vt:lpstr> TRANSPORTE  CENTRAL VIAJES LIMITADA </vt:lpstr>
      <vt:lpstr> SEGUROS COOPERATIVA DE SERVICIOS SERMECOOP LIMITADA </vt:lpstr>
      <vt:lpstr>CAJA LOS ANDES  </vt:lpstr>
      <vt:lpstr>FUNDACIÓN ARTURO LÓPEZ PÉREZ   </vt:lpstr>
      <vt:lpstr>Presentación de PowerPoint</vt:lpstr>
      <vt:lpstr>COORDINACIÓN DE VISITAS EN TERRENO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DE CONVENIOS 2024  SERVICIO DE BIENESTAR DE BIENESTAR SSMO</dc:title>
  <dc:creator>PC DSSMO 063</dc:creator>
  <cp:lastModifiedBy>Carolina Ruiz</cp:lastModifiedBy>
  <cp:revision>102</cp:revision>
  <dcterms:created xsi:type="dcterms:W3CDTF">2024-04-04T19:04:57Z</dcterms:created>
  <dcterms:modified xsi:type="dcterms:W3CDTF">2025-10-13T12:00:02Z</dcterms:modified>
</cp:coreProperties>
</file>